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2" r:id="rId4"/>
    <p:sldId id="313" r:id="rId5"/>
    <p:sldId id="316" r:id="rId6"/>
    <p:sldId id="314" r:id="rId7"/>
    <p:sldId id="271" r:id="rId8"/>
    <p:sldId id="273" r:id="rId9"/>
    <p:sldId id="275" r:id="rId10"/>
    <p:sldId id="274" r:id="rId11"/>
    <p:sldId id="315" r:id="rId12"/>
    <p:sldId id="276" r:id="rId13"/>
    <p:sldId id="277" r:id="rId14"/>
    <p:sldId id="310" r:id="rId15"/>
    <p:sldId id="309" r:id="rId16"/>
    <p:sldId id="308" r:id="rId17"/>
    <p:sldId id="307" r:id="rId18"/>
    <p:sldId id="306" r:id="rId19"/>
    <p:sldId id="305" r:id="rId20"/>
    <p:sldId id="304" r:id="rId21"/>
    <p:sldId id="287" r:id="rId22"/>
    <p:sldId id="288" r:id="rId23"/>
    <p:sldId id="289" r:id="rId24"/>
    <p:sldId id="290" r:id="rId25"/>
    <p:sldId id="303" r:id="rId26"/>
    <p:sldId id="302" r:id="rId27"/>
    <p:sldId id="301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136" d="100"/>
          <a:sy n="136" d="100"/>
        </p:scale>
        <p:origin x="11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EF3-20EC-4B40-8C52-B02E51BBC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A56-A711-4EFB-9008-12A190DB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C6E8E-1935-4F55-80D3-8677033F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1" name="Picture 2" descr="Image result for txace logo">
            <a:extLst>
              <a:ext uri="{FF2B5EF4-FFF2-40B4-BE49-F238E27FC236}">
                <a16:creationId xmlns:a16="http://schemas.microsoft.com/office/drawing/2014/main" id="{F670D7AB-27B3-48B7-851E-EB59DFF1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DB75AD7-846F-46EC-85E8-01AA6890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1" y="114483"/>
            <a:ext cx="152399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5E10CE43-D217-4301-BE1E-29355B134C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5735637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958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3B0BF-0281-4161-86DB-2D0C88E43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50025"/>
            <a:ext cx="10515600" cy="4726938"/>
          </a:xfrm>
        </p:spPr>
        <p:txBody>
          <a:bodyPr vert="eaVert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8349-6711-4678-8928-EA1495F4AFE8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35D1-CEA8-4C45-8298-4380C8A6B44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E8942FB2-C42B-433A-814C-78919B3EB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6F1D2-A57C-4AA4-BFD9-8FB9855E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4" name="Picture 2" descr="Image result for txace logo">
            <a:extLst>
              <a:ext uri="{FF2B5EF4-FFF2-40B4-BE49-F238E27FC236}">
                <a16:creationId xmlns:a16="http://schemas.microsoft.com/office/drawing/2014/main" id="{4094FB86-CBD3-4857-B21C-94D1277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B5118-639C-42E0-9C23-4DCB5EFD350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B51D1A35-78EA-43E6-862E-AEC06BA4E8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93E557-7D8D-44E6-8336-B54E5B4A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171A75-67C2-4436-BB7A-70CCBD92F44C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319408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AA156-600E-47CB-836B-9B6B1E1A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1FC7E-89B7-4135-AB88-ECE04D4D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6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9216F02-A344-4E41-ABFD-362E34D86E4D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6122-A4B1-405D-9517-6430D102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BB46-450F-4966-A32E-3E72514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10515600" cy="473410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0BAF-60FE-4388-A0E9-A6B275AE6919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id="{8396DAE8-625F-482E-9121-4AA3A0AFE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62E13-8474-45A5-8EA8-564E4FF8277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W. Smith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4C260-DBB5-4408-A5D2-713CD463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>
            <a:extLst>
              <a:ext uri="{FF2B5EF4-FFF2-40B4-BE49-F238E27FC236}">
                <a16:creationId xmlns:a16="http://schemas.microsoft.com/office/drawing/2014/main" id="{AC1E6C25-E820-4C52-8A9B-62B39DAA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70879C8-FD1A-48AA-9613-1B98F4BBC337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21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764F227E-885D-48DE-BAF5-46787A63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D04-A2AB-424F-B7ED-9C245BE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0C6F-1901-4367-8744-4FCF5070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76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A94-F55A-48E1-9E53-92D36B9D8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5D3B5-9A2E-491C-98BA-03DA3815C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0025"/>
            <a:ext cx="5181600" cy="47269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7F909E-2673-4BFC-976A-78A5AB015726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CEA8D-FD52-444B-9803-8FFB0EA35C6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75CEA8-E8F1-4D9D-A23D-71CDEAE2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5" name="Picture 2" descr="Image result for txace logo">
            <a:extLst>
              <a:ext uri="{FF2B5EF4-FFF2-40B4-BE49-F238E27FC236}">
                <a16:creationId xmlns:a16="http://schemas.microsoft.com/office/drawing/2014/main" id="{C617A837-1BDC-42B2-B477-FD75423B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909B1B4-9FBB-40D9-8FD8-103FC9AEB11B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7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C3429786-728A-44A8-8C50-79C5316C0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E927C54E-9594-43B9-ACFF-1A3592A82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3226E4-DF82-4F58-B687-6F3D441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BC6B-3F65-4F32-8477-2E951CEFE589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8688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3EDA-E21E-4418-82BD-ED66C5D8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447559"/>
            <a:ext cx="5157787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4C930-09FB-488D-A3A2-112E15B8A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914631"/>
            <a:ext cx="5157787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EF8-14CB-4361-99A7-D90268F31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447559"/>
            <a:ext cx="5183188" cy="381241"/>
          </a:xfrm>
        </p:spPr>
        <p:txBody>
          <a:bodyPr anchor="b"/>
          <a:lstStyle>
            <a:lvl1pPr marL="0" indent="0" algn="ctr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DA151-6D0E-4281-83AC-405FC26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914631"/>
            <a:ext cx="5183188" cy="4275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0D8A0-9CD6-45CF-B0E2-1FBE9F39EA69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34156-A1A3-428F-A636-021FF48A1725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F7B73-4F2A-4096-96F1-9B8A35C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7" name="Picture 2" descr="Image result for txace logo">
            <a:extLst>
              <a:ext uri="{FF2B5EF4-FFF2-40B4-BE49-F238E27FC236}">
                <a16:creationId xmlns:a16="http://schemas.microsoft.com/office/drawing/2014/main" id="{8E7CCF3D-39B7-4217-9834-1AD3A710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9E46FB2-ECD0-4E5F-BEBC-9CA109460D25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9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FC17B6FF-6501-463A-8C4C-2738D1F4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4">
            <a:extLst>
              <a:ext uri="{FF2B5EF4-FFF2-40B4-BE49-F238E27FC236}">
                <a16:creationId xmlns:a16="http://schemas.microsoft.com/office/drawing/2014/main" id="{DA82CB24-50D5-48F8-A2A0-F7DAD25D47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90E2C0-76BE-4160-8078-8D1FCE99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AC6E09-0440-4B73-A4A4-3C570BA55A6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5535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C409E69-3B55-4B66-88E3-3F4C737A1C9C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99AC-FA1F-4674-A973-EE763792A9A3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A7EDE-7B89-4313-97C4-A8331405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3" name="Picture 2" descr="Image result for txace logo">
            <a:extLst>
              <a:ext uri="{FF2B5EF4-FFF2-40B4-BE49-F238E27FC236}">
                <a16:creationId xmlns:a16="http://schemas.microsoft.com/office/drawing/2014/main" id="{3202B9CA-2CF6-4414-BCBF-D16D7EF6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1882F-A3E3-4AFD-8538-3F8D3F5B972F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5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6537299E-5A2C-4164-82E8-E05A25DA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4">
            <a:extLst>
              <a:ext uri="{FF2B5EF4-FFF2-40B4-BE49-F238E27FC236}">
                <a16:creationId xmlns:a16="http://schemas.microsoft.com/office/drawing/2014/main" id="{CA79651E-BE90-4485-8E1B-0665CA8629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A13B62-38CE-4A5A-A90C-5AC7E99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E6923A-CDF1-473B-95EA-E9987165811B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2851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F505-5B33-4080-9F12-0BD8E3E64065}"/>
              </a:ext>
            </a:extLst>
          </p:cNvPr>
          <p:cNvSpPr>
            <a:spLocks noChangeAspect="1"/>
          </p:cNvSpPr>
          <p:nvPr/>
        </p:nvSpPr>
        <p:spPr>
          <a:xfrm>
            <a:off x="11512936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3B68F-CDA3-467A-89A4-C8E1EAB35672}"/>
              </a:ext>
            </a:extLst>
          </p:cNvPr>
          <p:cNvSpPr/>
          <p:nvPr/>
        </p:nvSpPr>
        <p:spPr>
          <a:xfrm rot="10800000">
            <a:off x="304723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2124A-0A79-4B21-B116-E2C901E9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91" y="93786"/>
            <a:ext cx="800736" cy="799348"/>
          </a:xfrm>
          <a:prstGeom prst="rect">
            <a:avLst/>
          </a:prstGeom>
        </p:spPr>
      </p:pic>
      <p:pic>
        <p:nvPicPr>
          <p:cNvPr id="12" name="Picture 2" descr="Image result for txace logo">
            <a:extLst>
              <a:ext uri="{FF2B5EF4-FFF2-40B4-BE49-F238E27FC236}">
                <a16:creationId xmlns:a16="http://schemas.microsoft.com/office/drawing/2014/main" id="{46223BCD-1053-4E04-B4AB-EBEFDD87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3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614419-455F-469F-B83D-13A9E450991C}"/>
              </a:ext>
            </a:extLst>
          </p:cNvPr>
          <p:cNvSpPr txBox="1">
            <a:spLocks/>
          </p:cNvSpPr>
          <p:nvPr/>
        </p:nvSpPr>
        <p:spPr>
          <a:xfrm>
            <a:off x="11556090" y="6487513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IN" sz="900" smtClean="0"/>
              <a:pPr/>
              <a:t>‹#›</a:t>
            </a:fld>
            <a:endParaRPr lang="en-IN" sz="900" dirty="0"/>
          </a:p>
        </p:txBody>
      </p:sp>
      <p:pic>
        <p:nvPicPr>
          <p:cNvPr id="14" name="Picture 2" descr="https://www.utdallas.edu/brand/files/utd_print_orange_ecs_monogram.jpg">
            <a:extLst>
              <a:ext uri="{FF2B5EF4-FFF2-40B4-BE49-F238E27FC236}">
                <a16:creationId xmlns:a16="http://schemas.microsoft.com/office/drawing/2014/main" id="{BFACAB19-EC38-4ED2-ACF0-F61CC5A7E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01601" y="6372235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601937F0-62F7-4960-A6A0-DE111392CB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1126819"/>
            <a:ext cx="10972800" cy="2611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68568" tIns="34284" rIns="68568" bIns="34284"/>
          <a:lstStyle/>
          <a:p>
            <a:pPr>
              <a:defRPr/>
            </a:pPr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D94EA-ED0E-4312-8135-09A07F1FFC45}"/>
              </a:ext>
            </a:extLst>
          </p:cNvPr>
          <p:cNvSpPr/>
          <p:nvPr/>
        </p:nvSpPr>
        <p:spPr>
          <a:xfrm>
            <a:off x="10528019" y="6410648"/>
            <a:ext cx="886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J. W. Smith</a:t>
            </a:r>
          </a:p>
        </p:txBody>
      </p:sp>
    </p:spTree>
    <p:extLst>
      <p:ext uri="{BB962C8B-B14F-4D97-AF65-F5344CB8AC3E}">
        <p14:creationId xmlns:p14="http://schemas.microsoft.com/office/powerpoint/2010/main" val="16539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30A6-9E7D-49DC-8082-63ADC820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3747-2CFC-4CA5-BFC8-24F4E15C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BC7A2-0D79-4751-85EB-6EB93EB7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7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2B07-5549-4AC5-9E77-88F25FF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AEDB-FF9D-4A39-A513-B40AFF08B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1740-C92F-410A-BCD5-CBEB6E144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A86D4-1905-4B50-BAC5-6C72C9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3DD9F-F11F-4EE5-8AF6-C21E4EE0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5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AD2E-D7A7-4EA6-B7F0-D1C0587C3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Algorithms for THz Sensing and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1CDDC-C546-47BB-B318-FF7EF6263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Murat Torlak and Yiorgos Makris</a:t>
            </a:r>
          </a:p>
          <a:p>
            <a:endParaRPr lang="en-US" b="1" dirty="0"/>
          </a:p>
          <a:p>
            <a:r>
              <a:rPr lang="en-US" dirty="0"/>
              <a:t>March 1</a:t>
            </a:r>
            <a:r>
              <a:rPr lang="en-US" baseline="30000" dirty="0"/>
              <a:t>st</a:t>
            </a:r>
            <a:r>
              <a:rPr lang="en-US" dirty="0"/>
              <a:t>, 2021 Review</a:t>
            </a:r>
          </a:p>
        </p:txBody>
      </p:sp>
    </p:spTree>
    <p:extLst>
      <p:ext uri="{BB962C8B-B14F-4D97-AF65-F5344CB8AC3E}">
        <p14:creationId xmlns:p14="http://schemas.microsoft.com/office/powerpoint/2010/main" val="497413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F33AB-78A0-4C3C-8F40-142BA06C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288052"/>
            <a:ext cx="5157787" cy="908578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Training Features:</a:t>
            </a:r>
          </a:p>
          <a:p>
            <a:r>
              <a:rPr lang="en-US" dirty="0"/>
              <a:t>Image of randomly placed point targets recovered using RMA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5175A-DCB0-4A15-843E-D45CCD7EE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288052"/>
            <a:ext cx="5183188" cy="908577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Training Labels:</a:t>
            </a:r>
          </a:p>
          <a:p>
            <a:r>
              <a:rPr lang="en-US" dirty="0"/>
              <a:t>Corresponding ideal image. Each point target treated as narrow 2-D Gaussian pulse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27A521-7D2F-4F3B-9B25-5E8BD9B3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– Synthetic Data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1D8CBC5-4A29-4305-A304-182AEBD2E4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F487912-DA16-4085-969B-88FBEF135E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6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1E92-C2FC-4993-BC48-4A9C709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5407F-1549-474F-89E7-7A4A7F8B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7639929" cy="4734106"/>
          </a:xfrm>
        </p:spPr>
        <p:txBody>
          <a:bodyPr/>
          <a:lstStyle/>
          <a:p>
            <a:r>
              <a:rPr lang="en-US" dirty="0"/>
              <a:t>“Denoising” vs Distortion Removal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27BB1A8-C4E4-4AF9-A527-9E8EF75E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15" y="1324308"/>
            <a:ext cx="3108544" cy="2331408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6283210-EF91-4A81-B6FC-BF4749E9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06" y="3887361"/>
            <a:ext cx="3123853" cy="23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2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93DA-9C81-45AB-AD6C-783A1CD6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Training – Image-to-Image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72FB9-AA02-4580-977E-6EEB98552DEB}"/>
              </a:ext>
            </a:extLst>
          </p:cNvPr>
          <p:cNvSpPr/>
          <p:nvPr/>
        </p:nvSpPr>
        <p:spPr>
          <a:xfrm>
            <a:off x="612319" y="3228047"/>
            <a:ext cx="3173186" cy="2954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Features: Distorted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D6039-0A5E-4EBB-B494-F38DE3AA1B63}"/>
              </a:ext>
            </a:extLst>
          </p:cNvPr>
          <p:cNvSpPr/>
          <p:nvPr/>
        </p:nvSpPr>
        <p:spPr>
          <a:xfrm>
            <a:off x="4656364" y="3752847"/>
            <a:ext cx="2650669" cy="2020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Image Enhancement Network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5AB2F8-D39D-4979-A690-B51700F188DA}"/>
              </a:ext>
            </a:extLst>
          </p:cNvPr>
          <p:cNvCxnSpPr>
            <a:cxnSpLocks/>
          </p:cNvCxnSpPr>
          <p:nvPr/>
        </p:nvCxnSpPr>
        <p:spPr>
          <a:xfrm>
            <a:off x="7307033" y="4756694"/>
            <a:ext cx="11130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AFFAE6-6C78-4826-AC2D-3128A856F529}"/>
              </a:ext>
            </a:extLst>
          </p:cNvPr>
          <p:cNvCxnSpPr>
            <a:cxnSpLocks/>
          </p:cNvCxnSpPr>
          <p:nvPr/>
        </p:nvCxnSpPr>
        <p:spPr>
          <a:xfrm>
            <a:off x="3785505" y="4756695"/>
            <a:ext cx="870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BDCC57B-FA7E-46C1-90DB-A837723AF770}"/>
              </a:ext>
            </a:extLst>
          </p:cNvPr>
          <p:cNvSpPr/>
          <p:nvPr/>
        </p:nvSpPr>
        <p:spPr>
          <a:xfrm>
            <a:off x="8420098" y="3228046"/>
            <a:ext cx="3173186" cy="2954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Labels: Ideal Images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2387136-0D16-4E80-9A45-F6F7045CE2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flipH="1">
            <a:off x="764719" y="3856243"/>
            <a:ext cx="1132719" cy="849539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1088A96-1FF5-406C-B52A-1318976DA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39841" y="3856243"/>
            <a:ext cx="1132719" cy="849539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38A9C47-F580-48D4-B6A5-1C8241BC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68183" y="4312351"/>
            <a:ext cx="1132719" cy="849539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6B0DB5F-E0C3-43EB-B22E-8BD1EFC0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43305" y="4312351"/>
            <a:ext cx="1132719" cy="849539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241EA3B-00A7-42AD-A54B-7CC2A44B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96833" y="4741266"/>
            <a:ext cx="1132719" cy="849539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13892424-A10D-41CF-981B-A1E08550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71955" y="4741266"/>
            <a:ext cx="1132719" cy="849539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1C94F910-C194-4FC8-AE1F-D2B1DC31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63192" y="5092759"/>
            <a:ext cx="1132719" cy="849539"/>
          </a:xfrm>
          <a:prstGeom prst="rect">
            <a:avLst/>
          </a:prstGeom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1D4E1BF5-90E1-4B5D-A611-5AB82363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38314" y="5092759"/>
            <a:ext cx="1132719" cy="8495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D291613-F706-41AC-976B-A6CE10B5E979}"/>
              </a:ext>
            </a:extLst>
          </p:cNvPr>
          <p:cNvSpPr txBox="1">
            <a:spLocks/>
          </p:cNvSpPr>
          <p:nvPr/>
        </p:nvSpPr>
        <p:spPr>
          <a:xfrm>
            <a:off x="558822" y="1363045"/>
            <a:ext cx="11074355" cy="168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network will learn to remove the distortion from each RMA image to its corresponding ideal image</a:t>
            </a:r>
          </a:p>
          <a:p>
            <a:r>
              <a:rPr lang="en-US" sz="2400" dirty="0"/>
              <a:t>In this way, the network learns the distortions introduced by the limited aperture effects, spherical wave approximation, limited bandwidth, path loss, etc.</a:t>
            </a:r>
          </a:p>
        </p:txBody>
      </p:sp>
    </p:spTree>
    <p:extLst>
      <p:ext uri="{BB962C8B-B14F-4D97-AF65-F5344CB8AC3E}">
        <p14:creationId xmlns:p14="http://schemas.microsoft.com/office/powerpoint/2010/main" val="23807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E9D0-63B8-450A-9C1C-DE27B1FB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7C80-1B3C-4FCC-99B0-415E59099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126" y="1941095"/>
            <a:ext cx="5971674" cy="4235868"/>
          </a:xfrm>
        </p:spPr>
        <p:txBody>
          <a:bodyPr/>
          <a:lstStyle/>
          <a:p>
            <a:r>
              <a:rPr lang="en-US" dirty="0"/>
              <a:t>Propose a Fully Convolutional Neural Network Approach</a:t>
            </a:r>
          </a:p>
          <a:p>
            <a:pPr lvl="1"/>
            <a:r>
              <a:rPr lang="en-US" dirty="0"/>
              <a:t>Real-valued 2-D convolution layers, zero-padded to retain image size</a:t>
            </a:r>
          </a:p>
          <a:p>
            <a:pPr lvl="1"/>
            <a:r>
              <a:rPr lang="en-US" dirty="0"/>
              <a:t>Regression layer output</a:t>
            </a:r>
          </a:p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65536 simulated samples with real radar noise added</a:t>
            </a:r>
          </a:p>
          <a:p>
            <a:pPr lvl="2"/>
            <a:r>
              <a:rPr lang="en-US" dirty="0"/>
              <a:t>RMA image computed for each sample</a:t>
            </a:r>
          </a:p>
          <a:p>
            <a:pPr lvl="2"/>
            <a:r>
              <a:rPr lang="en-US" dirty="0"/>
              <a:t>Ideal image computed for each sample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D15AA-1321-490A-8D87-B6EDAC83689C}"/>
              </a:ext>
            </a:extLst>
          </p:cNvPr>
          <p:cNvSpPr/>
          <p:nvPr/>
        </p:nvSpPr>
        <p:spPr>
          <a:xfrm>
            <a:off x="2574757" y="1442857"/>
            <a:ext cx="2133600" cy="81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15x15x4 convolution</a:t>
            </a:r>
          </a:p>
          <a:p>
            <a:pPr algn="ctr"/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9BB89-BEE2-4223-B2B3-EF12E38263CE}"/>
              </a:ext>
            </a:extLst>
          </p:cNvPr>
          <p:cNvSpPr/>
          <p:nvPr/>
        </p:nvSpPr>
        <p:spPr>
          <a:xfrm>
            <a:off x="2574757" y="2415047"/>
            <a:ext cx="2133600" cy="81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40x40x4 convolution</a:t>
            </a:r>
          </a:p>
          <a:p>
            <a:pPr algn="ctr"/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DFA11-D50A-4F62-81E3-9D6FF2DA5648}"/>
              </a:ext>
            </a:extLst>
          </p:cNvPr>
          <p:cNvSpPr/>
          <p:nvPr/>
        </p:nvSpPr>
        <p:spPr>
          <a:xfrm>
            <a:off x="2574757" y="3387237"/>
            <a:ext cx="2133600" cy="81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15x15x4 convolution</a:t>
            </a:r>
          </a:p>
          <a:p>
            <a:pPr algn="ctr"/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26023-1F92-4A5B-B4BA-EFAB8B100A48}"/>
              </a:ext>
            </a:extLst>
          </p:cNvPr>
          <p:cNvSpPr/>
          <p:nvPr/>
        </p:nvSpPr>
        <p:spPr>
          <a:xfrm>
            <a:off x="2574757" y="4359427"/>
            <a:ext cx="2133600" cy="81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3x3x1 convolution</a:t>
            </a:r>
          </a:p>
          <a:p>
            <a:pPr algn="ctr"/>
            <a:r>
              <a:rPr lang="en-US" dirty="0"/>
              <a:t>Clipped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03348-215E-4366-A657-21DB538117F6}"/>
              </a:ext>
            </a:extLst>
          </p:cNvPr>
          <p:cNvSpPr/>
          <p:nvPr/>
        </p:nvSpPr>
        <p:spPr>
          <a:xfrm>
            <a:off x="2574757" y="5331617"/>
            <a:ext cx="2133600" cy="8181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Regression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0FFF92-6481-4E8C-8A56-E2F45B8DF8E1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641557" y="2261004"/>
            <a:ext cx="0" cy="15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72FF7-79A0-40B4-B760-A8C4D0DB85F7}"/>
              </a:ext>
            </a:extLst>
          </p:cNvPr>
          <p:cNvCxnSpPr/>
          <p:nvPr/>
        </p:nvCxnSpPr>
        <p:spPr>
          <a:xfrm>
            <a:off x="3641557" y="3233194"/>
            <a:ext cx="0" cy="15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86A03-31CB-4B86-BE55-993108961E6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41557" y="4205384"/>
            <a:ext cx="0" cy="15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D412E2-1E88-4A05-9277-75A2931071A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941095" y="5740691"/>
            <a:ext cx="633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BEE3A3-EA59-449D-9803-95E222693FE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641557" y="5177574"/>
            <a:ext cx="0" cy="15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F3E9BF-1623-4E01-B72A-69E1B782F9A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941095" y="1851931"/>
            <a:ext cx="633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356EF0-9C89-43BB-8DB9-A75A926EE6A0}"/>
              </a:ext>
            </a:extLst>
          </p:cNvPr>
          <p:cNvSpPr txBox="1"/>
          <p:nvPr/>
        </p:nvSpPr>
        <p:spPr>
          <a:xfrm>
            <a:off x="441157" y="1642734"/>
            <a:ext cx="16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256x256x1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4A353-F667-4672-B7B1-A5A6295859CE}"/>
              </a:ext>
            </a:extLst>
          </p:cNvPr>
          <p:cNvSpPr txBox="1"/>
          <p:nvPr/>
        </p:nvSpPr>
        <p:spPr>
          <a:xfrm>
            <a:off x="332873" y="5556024"/>
            <a:ext cx="17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256x256x1</a:t>
            </a:r>
          </a:p>
        </p:txBody>
      </p:sp>
    </p:spTree>
    <p:extLst>
      <p:ext uri="{BB962C8B-B14F-4D97-AF65-F5344CB8AC3E}">
        <p14:creationId xmlns:p14="http://schemas.microsoft.com/office/powerpoint/2010/main" val="183817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B6DAB0-A57D-4E09-BA37-576A7D1B0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34933-6DC5-4203-84ED-01A51AB90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027379-5B52-46A7-BA29-796409AE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77B674D4-0F15-4D90-B7C6-6E250AC635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44CAA9FE-B91F-4602-9CAA-DFCACAA7AC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533A7-83DD-4CDB-80C4-D64305E6087E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173399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38F8C42-5B3C-42D8-99A3-0FEC504DD6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849546E-A270-43D6-94F0-22191173B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89E114-7B0F-486B-ACC4-14EA57B17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81C38-2AB8-4503-A3A3-3FD0534C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 Image – Ground Truth – Label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7316B0-2461-4284-A9B5-D39CE663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231E4C-1271-4F9E-B758-832A4627C131}"/>
              </a:ext>
            </a:extLst>
          </p:cNvPr>
          <p:cNvSpPr/>
          <p:nvPr/>
        </p:nvSpPr>
        <p:spPr>
          <a:xfrm>
            <a:off x="2284639" y="5404825"/>
            <a:ext cx="208190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E9FBBA-F793-4616-BA3D-245956BCD5ED}"/>
              </a:ext>
            </a:extLst>
          </p:cNvPr>
          <p:cNvSpPr/>
          <p:nvPr/>
        </p:nvSpPr>
        <p:spPr>
          <a:xfrm>
            <a:off x="7638369" y="5404825"/>
            <a:ext cx="208190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0B4042-E85E-42AC-901F-556117956C2E}"/>
              </a:ext>
            </a:extLst>
          </p:cNvPr>
          <p:cNvSpPr/>
          <p:nvPr/>
        </p:nvSpPr>
        <p:spPr>
          <a:xfrm>
            <a:off x="2929408" y="3849561"/>
            <a:ext cx="208190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7C22C2-9E0C-4DF3-B655-B92CBA091669}"/>
              </a:ext>
            </a:extLst>
          </p:cNvPr>
          <p:cNvSpPr/>
          <p:nvPr/>
        </p:nvSpPr>
        <p:spPr>
          <a:xfrm>
            <a:off x="8251874" y="3849561"/>
            <a:ext cx="208190" cy="200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5AFF27-4F58-4A90-8D76-87712D1911CB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87939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15874-0F8D-430F-BC9D-F1D738FB9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E954B-005E-4686-BE0E-80DA6A5B7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DA0639-0FA2-455F-A7E2-07ECB9F1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Many Targets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34D9372-3F00-4CB3-A118-8ED2AADB62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9CFF0119-9E1E-4FEC-B994-41D9011FCD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E15D50-CF5A-4F8A-A897-B68C102872A3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80506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811E70-C31F-4818-93D2-D4550CBC4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0E3DA4F6-25DB-4225-BEF6-70C887620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116407"/>
            <a:ext cx="5157787" cy="387137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0C5E-6694-4DE2-976E-2E4019F70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 Image – Ground Truth – Label</a:t>
            </a:r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68B6BD41-1D77-4326-89CF-C2A6605DF8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69" y="2107301"/>
            <a:ext cx="5182049" cy="388958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18F4AD2-271E-41A9-A896-DF90568F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More Targets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F5D28-DAE6-4B2F-9148-4435C31ADA9D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71620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07C5C-1D6E-4D5F-A058-209ADE95E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4EB1C-F3C7-4BB9-90F0-4B37AD318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252842-E7D7-4C60-83C2-4C18D158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PSF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A9F961E-81D5-47FF-BFA1-81BCB7D8D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7BE2098-EC32-43AE-83D1-8292A879EA3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D9519D-AE89-41C1-B2EE-FE303E2328FB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60502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26A9D-3565-4A84-94F2-27579C851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3F1C4-0EEF-43BD-AD70-2E21AAECC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EE5E5-1550-44EE-B26C-E35EAFAF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Diamond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98D8679-DBAD-4145-9FF3-D405C445C1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E9A2634-1231-4E32-9CFD-C9B44DA44A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1D2C5-2BEA-4C15-BF5A-F8E64B229EDF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8783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450A-99D7-417B-9BE6-1C7A06CB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42AB-B403-413E-B65B-F7DDE9026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Scanner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2-D Near-Field SAR Imaging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Simulating the SAR Scenario and Image Recovery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Super-Resolution with Image Enhancing Network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Network Training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Simulation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3-D Near-Field SAR Imaging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Simulating the SAR Scenario and Image Recovery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Network Training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Simulation Results</a:t>
            </a:r>
          </a:p>
          <a:p>
            <a:pPr marL="857250" lvl="1" indent="-514350">
              <a:buFont typeface="+mj-lt"/>
              <a:buAutoNum type="alphaLcParenR"/>
            </a:pPr>
            <a:r>
              <a:rPr lang="en-US" dirty="0"/>
              <a:t>Real-Data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73544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B9A89-70FA-407C-8E02-E8913F674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B39FF-F77C-43A1-B189-0C491D0D7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442090-AC9C-40C1-9BDE-226B7AFA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UTD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7DB764E-0C0B-46F5-B3A0-0596EAAF8C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117924"/>
            <a:ext cx="5157787" cy="386834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24DEA14-89DB-4F9D-A899-D3CEE59138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108398"/>
            <a:ext cx="5183188" cy="3887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C2C6D-98DF-4586-BA7F-13F8AFDEAFFB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69381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8EA2-C642-44DF-9385-B65452A4C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0089"/>
            <a:ext cx="9144000" cy="2387600"/>
          </a:xfrm>
        </p:spPr>
        <p:txBody>
          <a:bodyPr/>
          <a:lstStyle/>
          <a:p>
            <a:r>
              <a:rPr lang="en-US" dirty="0"/>
              <a:t>2-D Scanning 3-D Image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76924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02BC56B-ED89-4395-A311-E0402463B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0259"/>
            <a:ext cx="5181600" cy="4716704"/>
          </a:xfrm>
        </p:spPr>
        <p:txBody>
          <a:bodyPr/>
          <a:lstStyle/>
          <a:p>
            <a:r>
              <a:rPr lang="en-US" dirty="0"/>
              <a:t>TI AWR1443 radar using 8 virtual channels simulated</a:t>
            </a:r>
          </a:p>
          <a:p>
            <a:r>
              <a:rPr lang="en-US" dirty="0"/>
              <a:t>Scanned in planar pattern</a:t>
            </a:r>
          </a:p>
          <a:p>
            <a:r>
              <a:rPr lang="en-US" dirty="0"/>
              <a:t>3-D target in the near-field</a:t>
            </a:r>
          </a:p>
          <a:p>
            <a:endParaRPr lang="en-US" dirty="0"/>
          </a:p>
          <a:p>
            <a:r>
              <a:rPr lang="en-US" dirty="0"/>
              <a:t>256 x 256 virtual synthetic aperture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7D6EC9-4EFE-49D3-B3E9-B5B17033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91883"/>
            <a:ext cx="5181600" cy="444322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2BC55E-6C5E-44A5-85A2-93D0C2BE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 anchor="ctr">
            <a:normAutofit/>
          </a:bodyPr>
          <a:lstStyle/>
          <a:p>
            <a:r>
              <a:rPr lang="en-US" dirty="0"/>
              <a:t>3-D Near-Field SAR Imaging</a:t>
            </a:r>
          </a:p>
        </p:txBody>
      </p:sp>
    </p:spTree>
    <p:extLst>
      <p:ext uri="{BB962C8B-B14F-4D97-AF65-F5344CB8AC3E}">
        <p14:creationId xmlns:p14="http://schemas.microsoft.com/office/powerpoint/2010/main" val="394635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04E14-505F-402B-9D32-D89388627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Randomly placed point targets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E1E693-926A-4B9A-866C-DDFBB4448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8108" y="1914525"/>
            <a:ext cx="4541146" cy="42751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D56BB-CBF7-4704-AE44-6E059FC8A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Distortion applied to points is spatially variant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415E99-D0C3-42D4-81C6-0BF2D79798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3221" y="1914525"/>
            <a:ext cx="4541146" cy="42751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5840070-569F-42BB-B31C-40DA22B1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SAR Scenario and Image Recovery</a:t>
            </a:r>
          </a:p>
        </p:txBody>
      </p:sp>
    </p:spTree>
    <p:extLst>
      <p:ext uri="{BB962C8B-B14F-4D97-AF65-F5344CB8AC3E}">
        <p14:creationId xmlns:p14="http://schemas.microsoft.com/office/powerpoint/2010/main" val="64997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0683AC8-05AF-4F29-8F83-A5A252CEF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E7A63F65-D583-4F2B-A210-BAB59C268F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F33AB-78A0-4C3C-8F40-142BA06C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288052"/>
            <a:ext cx="5157787" cy="908578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Training Features:</a:t>
            </a:r>
          </a:p>
          <a:p>
            <a:r>
              <a:rPr lang="en-US" dirty="0"/>
              <a:t>Image of randomly placed point target recovered using RMA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5175A-DCB0-4A15-843E-D45CCD7EE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288052"/>
            <a:ext cx="5183188" cy="908577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Training Labels:</a:t>
            </a:r>
          </a:p>
          <a:p>
            <a:r>
              <a:rPr lang="en-US" dirty="0"/>
              <a:t>Corresponding ideal image. Each point target treated as narrow 3-D Gaussian pulse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27A521-7D2F-4F3B-9B25-5E8BD9B3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– Synthetic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66143-DACB-4684-A89F-8EA0E2DD49CB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trained with 1024 samples of size 128x128x128 </a:t>
            </a:r>
            <a:r>
              <a:rPr lang="en-US" dirty="0">
                <a:sym typeface="Wingdings" panose="05000000000000000000" pitchFamily="2" charset="2"/>
              </a:rPr>
              <a:t> Need more computation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4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14EAC-5B38-4141-9918-06A9AB21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20765-AB72-4DCD-8219-5404EE024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D14523-93FC-4270-BF83-A3ED48BB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DCB5E9-13A2-406F-B178-835ADBC30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8B689F-9D46-469F-AD8F-4E74A0082D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66350-C3E9-48E3-8F09-F977C34087B4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43121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670A1D-4B15-4CC2-9329-CE0B23E45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54640-0C6D-4075-BA30-C2D3ADF3D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Ideal Image – Ground Truth – Label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B94259-229A-4373-B2F6-D27E275E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Random Points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E9B1344-E1B8-4EAB-8EF2-AC8C84EBFE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5C02FDF-ABCA-4427-B0B3-DBCE1253BC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56679-C520-4428-891C-ADA1CA33AE32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60612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F3776-C404-4F9F-89C8-78D18A8B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71D0B-5CDB-4B13-9AD1-78B3EE579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10D62C-E641-48AA-8E0D-178BB8B7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PSF 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47023A5-5336-4E1F-86AC-3D4A3F3E19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5384FC0-E162-4A77-BCD9-CEE8BBC8F1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A9541-88FF-4C24-9A4E-10F494C2F7A7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719334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F244-A1EB-4972-A681-84DB1354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PSF Comparison (dB)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C5B5-7899-4173-8A78-02FEE16F1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r="6875"/>
          <a:stretch/>
        </p:blipFill>
        <p:spPr>
          <a:xfrm>
            <a:off x="1032054" y="1273704"/>
            <a:ext cx="10127891" cy="50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741A96-4321-4157-AFAC-E08D12FF0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36B9C-7617-4639-85AB-4C9A90014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3EEBFF-1397-4C48-9BDF-8350769F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Grid of Points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A4617A5-3B87-4288-A0B7-E6DF5BB8A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4CAF2FB-2182-4D2D-A533-1D2E07E2B3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077F2-EE16-4AD0-9EAB-CD6AE4D4E365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256647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24B7-61A9-44CF-BF31-05EA9E426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Scanner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6B8C4-8118-4354-A9F2-CF7760D44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79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0B61F-F3CA-445A-BE21-8D9A7ED88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D67A4-2155-429A-ABCB-E9638D331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434C5A-E43F-4DD6-A3FB-4AC67916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UTD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868DFE1-84E5-40AB-91DA-3A0521084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2DEA474-2D64-486D-8243-3BC47749B4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953D7-3952-4464-9427-66CDFA04475B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40874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0849D0-53C4-4215-9300-514DB0CE8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734A4-A9A3-41ED-8EA7-CB17A06DB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BE455E-B99B-4593-AC7A-6A10CFDE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Triangle 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3DD359B-F23B-4C26-B726-99252F956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DFE1F7A2-97A0-49FD-AECB-1C829AE844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88A9C-4BB1-4C43-AFAF-99729DFB5FC4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328765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C42A18-56FC-4D51-9AD9-C67E40B30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to Image Enhancement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E4F31-7E0C-42EB-8214-48B473C68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45B0B8-D97F-462F-B3AA-D9DAD99A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Targets – Cutout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A34AB3-FB90-4B03-8E48-670F5713D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540" y="1914525"/>
            <a:ext cx="4466283" cy="4275138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C140311-9468-4111-A6FA-793D1E3B36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0652" y="1914525"/>
            <a:ext cx="4466283" cy="4275138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D1773FA3-6E70-4C57-ADE1-50575795E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70" y="4932295"/>
            <a:ext cx="1428949" cy="952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8553B-5896-4F5C-BB02-EF912DAD5FF1}"/>
              </a:ext>
            </a:extLst>
          </p:cNvPr>
          <p:cNvSpPr txBox="1"/>
          <p:nvPr/>
        </p:nvSpPr>
        <p:spPr>
          <a:xfrm>
            <a:off x="1477927" y="5954575"/>
            <a:ext cx="90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network has never seen this target before</a:t>
            </a:r>
          </a:p>
        </p:txBody>
      </p:sp>
    </p:spTree>
    <p:extLst>
      <p:ext uri="{BB962C8B-B14F-4D97-AF65-F5344CB8AC3E}">
        <p14:creationId xmlns:p14="http://schemas.microsoft.com/office/powerpoint/2010/main" val="116397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897C7-416F-4573-8D20-0CD967A7E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273705"/>
            <a:ext cx="5157787" cy="5550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Knife handle hidden behind structure holding the knife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5CA38-16D9-4BA1-B9B5-892954E63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105877"/>
            <a:ext cx="5183188" cy="722923"/>
          </a:xfrm>
        </p:spPr>
        <p:txBody>
          <a:bodyPr>
            <a:normAutofit/>
          </a:bodyPr>
          <a:lstStyle/>
          <a:p>
            <a:r>
              <a:rPr lang="en-US" dirty="0"/>
              <a:t>Reconstructed image shows the knife blade (notice dynamic range 5dB)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DF9631-DE77-4C5C-A72D-9C523CC0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Real-Data Results – Knife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E9CCCB-149F-4B7A-AC7B-00A5D3120EF9}"/>
              </a:ext>
            </a:extLst>
          </p:cNvPr>
          <p:cNvGrpSpPr/>
          <p:nvPr/>
        </p:nvGrpSpPr>
        <p:grpSpPr>
          <a:xfrm>
            <a:off x="6396821" y="1914631"/>
            <a:ext cx="4862281" cy="4275138"/>
            <a:chOff x="6332653" y="1914525"/>
            <a:chExt cx="4862281" cy="4275138"/>
          </a:xfrm>
        </p:grpSpPr>
        <p:pic>
          <p:nvPicPr>
            <p:cNvPr id="14" name="Content Placeholder 9">
              <a:extLst>
                <a:ext uri="{FF2B5EF4-FFF2-40B4-BE49-F238E27FC236}">
                  <a16:creationId xmlns:a16="http://schemas.microsoft.com/office/drawing/2014/main" id="{96A7FE31-6380-4DA8-9298-F21BB4F7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653" y="1914525"/>
              <a:ext cx="4862281" cy="4275138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2CFE97D-4639-43DC-979C-B64F52B41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BB8F693E-9404-4B48-B967-74E0209B910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6069" y="1914525"/>
            <a:ext cx="3205224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07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6049345-65F2-4F57-8ABE-96CFDE9F923E}"/>
              </a:ext>
            </a:extLst>
          </p:cNvPr>
          <p:cNvSpPr/>
          <p:nvPr/>
        </p:nvSpPr>
        <p:spPr>
          <a:xfrm>
            <a:off x="590062" y="1695939"/>
            <a:ext cx="2653324" cy="2008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3E57A-C7E2-43A9-A9E3-9475BB919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837" y="1377359"/>
            <a:ext cx="2080301" cy="347786"/>
          </a:xfrm>
        </p:spPr>
        <p:txBody>
          <a:bodyPr/>
          <a:lstStyle/>
          <a:p>
            <a:r>
              <a:rPr lang="en-US" dirty="0"/>
              <a:t>25 dB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B6DE8A-DDC2-407F-AF91-7E960A8C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Real-Data Results – Knife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E62EC61-B14E-4AB4-8741-26BDD0A3BF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15220" y="1914525"/>
            <a:ext cx="4697147" cy="427513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FF755F0-63EF-4730-9685-48D837AC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0" b="90602" l="9437" r="90000">
                        <a14:foregroundMark x1="35211" y1="57445" x2="31690" y2="63041"/>
                        <a14:foregroundMark x1="15975" y1="89810" x2="9577" y2="86800"/>
                        <a14:foregroundMark x1="15620" y1="90504" x2="10000" y2="90180"/>
                        <a14:foregroundMark x1="21681" y1="81459" x2="25352" y2="74340"/>
                        <a14:backgroundMark x1="52254" y1="48891" x2="64930" y2="55333"/>
                        <a14:backgroundMark x1="64930" y1="55333" x2="73521" y2="56917"/>
                        <a14:backgroundMark x1="49577" y1="52587" x2="60000" y2="56600"/>
                        <a14:backgroundMark x1="26620" y1="74868" x2="20282" y2="85322"/>
                        <a14:backgroundMark x1="20282" y1="85322" x2="30141" y2="94403"/>
                        <a14:backgroundMark x1="30141" y1="94403" x2="46056" y2="94298"/>
                        <a14:backgroundMark x1="46056" y1="94298" x2="39296" y2="84372"/>
                        <a14:backgroundMark x1="39296" y1="84372" x2="28310" y2="76663"/>
                        <a14:backgroundMark x1="28310" y1="76663" x2="27324" y2="75396"/>
                        <a14:backgroundMark x1="49859" y1="52693" x2="60563" y2="60824"/>
                        <a14:backgroundMark x1="60563" y1="60824" x2="68873" y2="62196"/>
                        <a14:backgroundMark x1="17887" y1="91130" x2="21549" y2="83527"/>
                        <a14:backgroundMark x1="16901" y1="92503" x2="20986" y2="83949"/>
                        <a14:backgroundMark x1="19577" y1="91341" x2="20141" y2="85639"/>
                        <a14:backgroundMark x1="22676" y1="81732" x2="17324" y2="92186"/>
                        <a14:backgroundMark x1="17324" y1="92186" x2="17324" y2="92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055" flipH="1">
            <a:off x="8005992" y="2909698"/>
            <a:ext cx="1177301" cy="15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6E105E-51E7-44FA-B440-77E51CF44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87" y="1763915"/>
            <a:ext cx="2532673" cy="1899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2AACA0-3457-4E4D-BA06-54DC61407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731" y="1763915"/>
            <a:ext cx="2532673" cy="18995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3CAE32E-1323-459F-860D-49634B02B2D1}"/>
              </a:ext>
            </a:extLst>
          </p:cNvPr>
          <p:cNvGrpSpPr/>
          <p:nvPr/>
        </p:nvGrpSpPr>
        <p:grpSpPr>
          <a:xfrm>
            <a:off x="648188" y="3998546"/>
            <a:ext cx="2532673" cy="1899505"/>
            <a:chOff x="2762250" y="4029807"/>
            <a:chExt cx="2532673" cy="189950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94C726-5AB4-4305-822F-F8E660D3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2250" y="4029807"/>
              <a:ext cx="2532673" cy="1899505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372E271-4E7C-4CB5-8430-93046721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3468310" y="4449258"/>
              <a:ext cx="697165" cy="79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AFE721-3D2D-4C67-92F3-AD8F3A15B401}"/>
              </a:ext>
            </a:extLst>
          </p:cNvPr>
          <p:cNvGrpSpPr/>
          <p:nvPr/>
        </p:nvGrpSpPr>
        <p:grpSpPr>
          <a:xfrm>
            <a:off x="3413731" y="3998546"/>
            <a:ext cx="2532673" cy="1899505"/>
            <a:chOff x="6332653" y="1914525"/>
            <a:chExt cx="4862281" cy="4275138"/>
          </a:xfrm>
        </p:grpSpPr>
        <p:pic>
          <p:nvPicPr>
            <p:cNvPr id="21" name="Content Placeholder 9">
              <a:extLst>
                <a:ext uri="{FF2B5EF4-FFF2-40B4-BE49-F238E27FC236}">
                  <a16:creationId xmlns:a16="http://schemas.microsoft.com/office/drawing/2014/main" id="{2D593A19-EAC5-4EF7-A0CA-A12203393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2653" y="1914525"/>
              <a:ext cx="4862281" cy="4275138"/>
            </a:xfrm>
            <a:prstGeom prst="rect">
              <a:avLst/>
            </a:prstGeom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877B7CB-0C46-4557-8E31-41E80B1E4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0" b="90602" l="9437" r="90000">
                          <a14:foregroundMark x1="35211" y1="57445" x2="31690" y2="63041"/>
                          <a14:foregroundMark x1="15975" y1="89810" x2="9577" y2="86800"/>
                          <a14:foregroundMark x1="15620" y1="90504" x2="10000" y2="90180"/>
                          <a14:foregroundMark x1="21681" y1="81459" x2="25352" y2="74340"/>
                          <a14:backgroundMark x1="52254" y1="48891" x2="64930" y2="55333"/>
                          <a14:backgroundMark x1="64930" y1="55333" x2="73521" y2="56917"/>
                          <a14:backgroundMark x1="49577" y1="52587" x2="60000" y2="56600"/>
                          <a14:backgroundMark x1="26620" y1="74868" x2="20282" y2="85322"/>
                          <a14:backgroundMark x1="20282" y1="85322" x2="30141" y2="94403"/>
                          <a14:backgroundMark x1="30141" y1="94403" x2="46056" y2="94298"/>
                          <a14:backgroundMark x1="46056" y1="94298" x2="39296" y2="84372"/>
                          <a14:backgroundMark x1="39296" y1="84372" x2="28310" y2="76663"/>
                          <a14:backgroundMark x1="28310" y1="76663" x2="27324" y2="75396"/>
                          <a14:backgroundMark x1="49859" y1="52693" x2="60563" y2="60824"/>
                          <a14:backgroundMark x1="60563" y1="60824" x2="68873" y2="62196"/>
                          <a14:backgroundMark x1="17887" y1="91130" x2="21549" y2="83527"/>
                          <a14:backgroundMark x1="16901" y1="92503" x2="20986" y2="83949"/>
                          <a14:backgroundMark x1="19577" y1="91341" x2="20141" y2="85639"/>
                          <a14:backgroundMark x1="22676" y1="81732" x2="17324" y2="92186"/>
                          <a14:backgroundMark x1="17324" y1="92186" x2="17324" y2="921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9055" flipH="1">
              <a:off x="8005992" y="2909698"/>
              <a:ext cx="1177301" cy="157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C69B434-94DF-4C1B-BCB3-8F53FB260F82}"/>
              </a:ext>
            </a:extLst>
          </p:cNvPr>
          <p:cNvSpPr txBox="1">
            <a:spLocks/>
          </p:cNvSpPr>
          <p:nvPr/>
        </p:nvSpPr>
        <p:spPr>
          <a:xfrm>
            <a:off x="3636380" y="1377359"/>
            <a:ext cx="2080301" cy="347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 dB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6D69E8EF-527E-4AFA-88D5-99711562343D}"/>
              </a:ext>
            </a:extLst>
          </p:cNvPr>
          <p:cNvSpPr txBox="1">
            <a:spLocks/>
          </p:cNvSpPr>
          <p:nvPr/>
        </p:nvSpPr>
        <p:spPr>
          <a:xfrm>
            <a:off x="834836" y="3737373"/>
            <a:ext cx="2080301" cy="347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 dB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370021EB-37B4-46DF-BAA3-4366C9292CF9}"/>
              </a:ext>
            </a:extLst>
          </p:cNvPr>
          <p:cNvSpPr txBox="1">
            <a:spLocks/>
          </p:cNvSpPr>
          <p:nvPr/>
        </p:nvSpPr>
        <p:spPr>
          <a:xfrm>
            <a:off x="3551809" y="3737373"/>
            <a:ext cx="2080301" cy="347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dB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19288-C2AC-4E04-A419-6F0CD73C1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086338"/>
            <a:ext cx="5183188" cy="1070708"/>
          </a:xfrm>
        </p:spPr>
        <p:txBody>
          <a:bodyPr/>
          <a:lstStyle/>
          <a:p>
            <a:r>
              <a:rPr lang="en-US" dirty="0"/>
              <a:t>Metal Dots in the handle are now shown (notice dynamic range 25dB)</a:t>
            </a:r>
          </a:p>
          <a:p>
            <a:r>
              <a:rPr lang="en-US" dirty="0"/>
              <a:t>- Considerable denoising is achieved</a:t>
            </a:r>
          </a:p>
        </p:txBody>
      </p:sp>
    </p:spTree>
    <p:extLst>
      <p:ext uri="{BB962C8B-B14F-4D97-AF65-F5344CB8AC3E}">
        <p14:creationId xmlns:p14="http://schemas.microsoft.com/office/powerpoint/2010/main" val="2089246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E941-C3D9-4D67-8C7F-71111F60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1E38-E451-4C81-912D-4E2091FF9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6"/>
            <a:ext cx="10515600" cy="50500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Conclusions</a:t>
            </a:r>
          </a:p>
          <a:p>
            <a:r>
              <a:rPr lang="en-US" dirty="0"/>
              <a:t>Training on synthetic data does generalize to the real-data case</a:t>
            </a:r>
          </a:p>
          <a:p>
            <a:r>
              <a:rPr lang="en-US" dirty="0"/>
              <a:t>Near-field SAR super-resolution can be achieved using a data-driven approach, drastically improving the sensing ability of imaging systems for numerous applications</a:t>
            </a:r>
          </a:p>
          <a:p>
            <a:r>
              <a:rPr lang="en-US" dirty="0"/>
              <a:t>Field is ripe for novelty, innovation, and publication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Future</a:t>
            </a:r>
            <a:r>
              <a:rPr lang="en-US" dirty="0"/>
              <a:t> </a:t>
            </a:r>
            <a:r>
              <a:rPr lang="en-US" b="1" dirty="0"/>
              <a:t>Work</a:t>
            </a:r>
          </a:p>
          <a:p>
            <a:r>
              <a:rPr lang="en-US" dirty="0"/>
              <a:t>Generate more data – Include shapes, points, 3-D objects, etc.</a:t>
            </a:r>
          </a:p>
          <a:p>
            <a:r>
              <a:rPr lang="en-US" dirty="0"/>
              <a:t>Optimize network architecture and training</a:t>
            </a:r>
          </a:p>
          <a:p>
            <a:pPr lvl="1"/>
            <a:r>
              <a:rPr lang="en-US" dirty="0"/>
              <a:t>Consider other approaches GANs, sparse CNNs, etc.</a:t>
            </a:r>
          </a:p>
          <a:p>
            <a:r>
              <a:rPr lang="en-US" dirty="0"/>
              <a:t>Consider various problem statements to improve generalizability</a:t>
            </a:r>
          </a:p>
          <a:p>
            <a:pPr lvl="1"/>
            <a:r>
              <a:rPr lang="en-US" dirty="0"/>
              <a:t>Parameter, scan size/type agnostic network?</a:t>
            </a:r>
          </a:p>
          <a:p>
            <a:pPr lvl="1"/>
            <a:r>
              <a:rPr lang="en-US" dirty="0"/>
              <a:t>Introduce further “realistic errors” into the scanning simulation</a:t>
            </a:r>
          </a:p>
        </p:txBody>
      </p:sp>
    </p:spTree>
    <p:extLst>
      <p:ext uri="{BB962C8B-B14F-4D97-AF65-F5344CB8AC3E}">
        <p14:creationId xmlns:p14="http://schemas.microsoft.com/office/powerpoint/2010/main" val="169364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E58B-47DA-47D5-9859-9164FAE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Scanner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9BC1-EEE2-4A41-A140-E8B034D7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857"/>
            <a:ext cx="5309382" cy="4734106"/>
          </a:xfrm>
        </p:spPr>
        <p:txBody>
          <a:bodyPr/>
          <a:lstStyle/>
          <a:p>
            <a:r>
              <a:rPr lang="en-US" dirty="0"/>
              <a:t>Mail inspection scanner</a:t>
            </a:r>
          </a:p>
          <a:p>
            <a:pPr lvl="1"/>
            <a:r>
              <a:rPr lang="en-US" dirty="0"/>
              <a:t>Requires downward-facing imaging system</a:t>
            </a:r>
          </a:p>
          <a:p>
            <a:pPr lvl="1"/>
            <a:r>
              <a:rPr lang="en-US" dirty="0"/>
              <a:t>Current system is vertically oriented</a:t>
            </a:r>
          </a:p>
          <a:p>
            <a:pPr lvl="1"/>
            <a:r>
              <a:rPr lang="en-US" dirty="0"/>
              <a:t>Working on a new, versatile system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A4E04-C0BC-4E6E-8D6C-C0BFF12CE216}"/>
              </a:ext>
            </a:extLst>
          </p:cNvPr>
          <p:cNvGrpSpPr/>
          <p:nvPr/>
        </p:nvGrpSpPr>
        <p:grpSpPr>
          <a:xfrm>
            <a:off x="7315199" y="909827"/>
            <a:ext cx="3300685" cy="4285839"/>
            <a:chOff x="1542627" y="1082040"/>
            <a:chExt cx="2014027" cy="4389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4E5AAC-47FF-4771-894A-B3E9C5B368A2}"/>
                </a:ext>
              </a:extLst>
            </p:cNvPr>
            <p:cNvSpPr/>
            <p:nvPr/>
          </p:nvSpPr>
          <p:spPr>
            <a:xfrm>
              <a:off x="2045547" y="1082040"/>
              <a:ext cx="1097280" cy="43891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2C96E2-A5B5-407A-90B0-4B12C4FCFF7A}"/>
                </a:ext>
              </a:extLst>
            </p:cNvPr>
            <p:cNvGrpSpPr/>
            <p:nvPr/>
          </p:nvGrpSpPr>
          <p:grpSpPr>
            <a:xfrm rot="8100000">
              <a:off x="2590937" y="1862530"/>
              <a:ext cx="457200" cy="457200"/>
              <a:chOff x="5486400" y="1325880"/>
              <a:chExt cx="914400" cy="914400"/>
            </a:xfrm>
          </p:grpSpPr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8A60C306-A826-4F8B-93C0-57BE3778DD99}"/>
                  </a:ext>
                </a:extLst>
              </p:cNvPr>
              <p:cNvSpPr/>
              <p:nvPr/>
            </p:nvSpPr>
            <p:spPr>
              <a:xfrm>
                <a:off x="5669280" y="1691640"/>
                <a:ext cx="365760" cy="36576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0AB8C435-372A-465A-97F7-A3EFA12EA0C2}"/>
                  </a:ext>
                </a:extLst>
              </p:cNvPr>
              <p:cNvSpPr/>
              <p:nvPr/>
            </p:nvSpPr>
            <p:spPr>
              <a:xfrm>
                <a:off x="5577840" y="1508760"/>
                <a:ext cx="640080" cy="64008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24015E01-B5D8-4D31-B498-164085D2390E}"/>
                  </a:ext>
                </a:extLst>
              </p:cNvPr>
              <p:cNvSpPr/>
              <p:nvPr/>
            </p:nvSpPr>
            <p:spPr>
              <a:xfrm>
                <a:off x="5486400" y="1325880"/>
                <a:ext cx="914400" cy="914400"/>
              </a:xfrm>
              <a:prstGeom prst="arc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CDFF9-6803-4F27-98AA-6F57869615E3}"/>
                </a:ext>
              </a:extLst>
            </p:cNvPr>
            <p:cNvGrpSpPr/>
            <p:nvPr/>
          </p:nvGrpSpPr>
          <p:grpSpPr>
            <a:xfrm>
              <a:off x="2457027" y="1356360"/>
              <a:ext cx="731520" cy="841248"/>
              <a:chOff x="5532120" y="2788920"/>
              <a:chExt cx="731520" cy="84124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D19332B-F6D4-4131-BD82-26910B7ADB98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scene3d>
                <a:camera prst="isometricOffAxis2Top"/>
                <a:lightRig rig="threePt" dir="t">
                  <a:rot lat="0" lon="0" rev="5400000"/>
                </a:lightRig>
              </a:scene3d>
              <a:sp3d contourW="12700" prstMaterial="legacyWireframe">
                <a:bevelT w="0" h="190500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BA76BE-A043-4A35-9A17-B0A13DADA277}"/>
                  </a:ext>
                </a:extLst>
              </p:cNvPr>
              <p:cNvGrpSpPr/>
              <p:nvPr/>
            </p:nvGrpSpPr>
            <p:grpSpPr>
              <a:xfrm>
                <a:off x="5605272" y="3044952"/>
                <a:ext cx="585216" cy="585216"/>
                <a:chOff x="4434840" y="1874520"/>
                <a:chExt cx="1828800" cy="1828800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460A89B-A9D2-4A3A-A125-3574B58ADBBE}"/>
                    </a:ext>
                  </a:extLst>
                </p:cNvPr>
                <p:cNvSpPr/>
                <p:nvPr/>
              </p:nvSpPr>
              <p:spPr>
                <a:xfrm>
                  <a:off x="4434840" y="1874520"/>
                  <a:ext cx="1828800" cy="1828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535E89D-D929-4343-8D16-99FA2C2DA084}"/>
                    </a:ext>
                  </a:extLst>
                </p:cNvPr>
                <p:cNvGrpSpPr/>
                <p:nvPr/>
              </p:nvGrpSpPr>
              <p:grpSpPr>
                <a:xfrm>
                  <a:off x="4892040" y="23317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BC95D2E-A587-4963-AAAF-2763F77C32AB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9FF7A73-A292-4944-951F-4EEAF5F3A1D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2E64FE58-FE0C-4DC1-8DA0-86B91A1D4F5A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54AF91B0-E3D8-4B67-B3BA-78465C2522B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3B3D8FA-EA25-4232-B97A-A2706A94F46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0491924-7851-40E4-B121-361156EEDB05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E4870B10-8569-40AC-852F-34AB9892428F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8A06F0B3-ED79-4018-816C-73CC5E11507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7E8B6833-8550-4F6C-AC1E-51E15ECDEDB1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461C79CF-7E91-4025-92A9-E27A8F249DCC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E30A213-3CFC-4850-9DF7-16471A4B3862}"/>
                    </a:ext>
                  </a:extLst>
                </p:cNvPr>
                <p:cNvGrpSpPr/>
                <p:nvPr/>
              </p:nvGrpSpPr>
              <p:grpSpPr>
                <a:xfrm>
                  <a:off x="4892040" y="24231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4C2F3396-9316-45D5-8826-81CF5345875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9985B018-E523-41F4-973A-00E0B9B36D7E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A8F82ED6-8952-48C2-A965-F62073F724E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B6FC1BE1-54B8-43FC-875D-8C7577D2259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DD68AF7E-03B9-46BB-AC8B-5ACD3CCAEBD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46965E1F-49A1-45D3-B22F-1ED8A324BF4C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00FC4F25-730A-4BE6-B649-9B0A2947A7E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2C19F76-09A8-4666-A196-CFCC50A54FC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5EC8014-1255-492D-BE75-44820BBF6134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45C571-4139-48B7-B4F4-6DDF4B22D913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2FBAAC0-A171-46F1-AEC5-E4B4896ED96D}"/>
                    </a:ext>
                  </a:extLst>
                </p:cNvPr>
                <p:cNvGrpSpPr/>
                <p:nvPr/>
              </p:nvGrpSpPr>
              <p:grpSpPr>
                <a:xfrm>
                  <a:off x="4892040" y="25146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1E100C69-150E-4334-A2DB-6826E6357509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E4EE380D-4F16-4095-BC05-E235C7FAC2D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53B2A85C-62D5-4C5D-864E-352F0190164F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1B72DFAE-0059-420B-A92F-0D41BE58FC1E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A364F1AA-96A3-4008-85CF-A2965801ECCF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1BE85C31-0FC3-473B-88E6-DAFE110F34BB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03D20A9D-5B92-4B45-8321-1CF1D88C6DE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D29169D5-E16F-4922-A744-D675C1D1C7F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8BB1980A-3E0F-4F8C-BA95-58A5D1CE573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8C74C66-BDD5-4C74-9A75-D7EA25863E9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F0238F1-E162-4375-9F32-274EF3AFCBE7}"/>
                    </a:ext>
                  </a:extLst>
                </p:cNvPr>
                <p:cNvGrpSpPr/>
                <p:nvPr/>
              </p:nvGrpSpPr>
              <p:grpSpPr>
                <a:xfrm>
                  <a:off x="4892040" y="26060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2CC7849-94A6-4F4F-9CC8-7FA2D617E36C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EECB21B-5D8A-4DDA-A7FA-BBE7E0E2B999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31FA7250-65AC-4DC1-BAAB-C962D5088D70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D53D236-1515-4079-ABE4-ADF49E17384C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DF58DE4D-424F-4F77-BB17-3E09059989ED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7E9BF4C-38F1-4F1B-89AB-5E1CD15D16D7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A66A8795-F286-4673-9C3F-1CC5A9B96F19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D15FEC6E-250C-4855-AAC3-80C7FA043739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DBC75F-FCE4-4C01-9309-A8EAC5349AB3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4F3E06D1-A429-4D93-919D-71F5A8B4568F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7A86F9C-E083-4A9C-89EF-F17BA2085292}"/>
                    </a:ext>
                  </a:extLst>
                </p:cNvPr>
                <p:cNvGrpSpPr/>
                <p:nvPr/>
              </p:nvGrpSpPr>
              <p:grpSpPr>
                <a:xfrm>
                  <a:off x="4892040" y="26974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0B4077FB-19EF-4185-90AD-7FC68073A10A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FCB43200-A5C5-4E78-8E4B-8C5FD9ABD648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5E7A2C10-CAEA-40ED-8A1B-28454B55696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ED4A177-533B-4459-B456-C1B24BD41261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AC7B3D3-D43F-4E34-A50F-D44B481E051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3A1CE88F-D9DF-4E32-AE56-1F3CBFA05AF4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BC48F8AB-9BBF-4274-97B5-0E36037A4A87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C278BB43-AD35-4F75-85FD-767B1C5DF7EC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60E94D-C45B-4FF3-8CE2-D007F91A56C0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CC9C967-910D-48C5-A2C2-AF463394A026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B0A096D-BA5D-4FAD-AB84-25211780F080}"/>
                    </a:ext>
                  </a:extLst>
                </p:cNvPr>
                <p:cNvGrpSpPr/>
                <p:nvPr/>
              </p:nvGrpSpPr>
              <p:grpSpPr>
                <a:xfrm>
                  <a:off x="4892040" y="278892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07CCF71-1EE5-4024-AB25-9A35FF327417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07FC063A-6F98-40D7-8356-527B6A7DE268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D51A878A-59AD-48BF-8ACE-D66F0DAA83D5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48FEE3E-BE63-4470-807E-834F0C0C547A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86E79D2-414B-43C0-8F2B-8DD3CE8C67F1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B2FBF62D-9A94-40E1-B8C1-F2D4871BB346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15D83FAF-AA3E-42A6-B2F8-034FD587E513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655F7014-D88A-4FBC-B7C4-84571017ECDA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9784648-9AAA-44A7-8976-CF08652F1409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4E807C62-D1C0-4CB4-9F74-C7664B45B9C8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38E258CF-F93C-4E7D-B24E-D03EB5104826}"/>
                    </a:ext>
                  </a:extLst>
                </p:cNvPr>
                <p:cNvGrpSpPr/>
                <p:nvPr/>
              </p:nvGrpSpPr>
              <p:grpSpPr>
                <a:xfrm>
                  <a:off x="4892040" y="288036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8E24EC91-38D6-4E92-9E55-01A65B395408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FBDAC68-6E5F-4FE4-9897-17B575FC3C41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768964C-F8E5-48D8-9B3B-4CDBFD8882D4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FF55325-BCE3-4E9C-9570-FFFA7CC94564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E2CAC1F-F1EA-4F41-AC6A-7FCC804F8853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9FF2A57-F410-4B24-9B93-F513861913B0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8250FF5C-B0E4-4598-A314-631E967E0F6C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216209B-55F8-4A6F-AAD7-1EB515AA0C91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22251BD5-D9C8-4A98-BBCB-03BF90A066CB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818C1F60-D7E5-48D7-A6D2-1FCF5ACC5BA5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23B318B-DC6E-4539-9F2D-CE6C9F4BCAC5}"/>
                    </a:ext>
                  </a:extLst>
                </p:cNvPr>
                <p:cNvGrpSpPr/>
                <p:nvPr/>
              </p:nvGrpSpPr>
              <p:grpSpPr>
                <a:xfrm>
                  <a:off x="4892040" y="297180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F2BC1CE-F68A-42F7-AB6A-FEC5C5632563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2E5E10F-0FBA-483C-AF03-1856EF3591ED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C53402DF-89AD-4314-BBB4-1BCBFA740A79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BAB13E6-4432-4721-B46F-98C9400496B3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90B99F1-B01C-496C-9063-3CFC9276E3E2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28EA5F8-F74A-436C-93F0-09B3E13B73EA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07938DE-1718-4EEC-A2BB-6886DBBD0120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036484AB-39AA-4F31-850E-D82C2869E983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6C1A558-9433-4F00-BE43-99FB0E7A32C7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74E3723B-D2FB-42A0-A123-C7D34FDF8CC9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1D56A17-6898-4E0F-8474-7BF914445E0B}"/>
                    </a:ext>
                  </a:extLst>
                </p:cNvPr>
                <p:cNvGrpSpPr/>
                <p:nvPr/>
              </p:nvGrpSpPr>
              <p:grpSpPr>
                <a:xfrm>
                  <a:off x="4892040" y="306324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39967F9-8D67-4722-A1E5-20CB6430ED92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CA6B0218-DEEF-442C-BA9C-43835EF450CC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C2E6D48-1097-400C-B454-DCF16B34F866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3D64EAA-5601-4EA6-8C9B-F52BD22B2990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E050A53E-AFAA-471B-AA7F-95111306175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99EE54E-A3C5-4C47-832D-44861A0C33C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3799CDCC-51C9-43E6-B23A-197F5AD8C406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3AAFD79-485B-4723-AC6E-097D2A49D025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075BD4-8B27-448D-9AF7-49FD277BC61F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5C7E9686-522C-4C1F-8D7D-02CE7FCACBC2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F8314D2-9FCC-4AAD-88B9-7A0256B5AF7C}"/>
                    </a:ext>
                  </a:extLst>
                </p:cNvPr>
                <p:cNvGrpSpPr/>
                <p:nvPr/>
              </p:nvGrpSpPr>
              <p:grpSpPr>
                <a:xfrm>
                  <a:off x="4892040" y="3154680"/>
                  <a:ext cx="914400" cy="91440"/>
                  <a:chOff x="4892040" y="2331720"/>
                  <a:chExt cx="914400" cy="91440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5311D1E-3B06-47F7-8C62-1F1FDCB40E76}"/>
                      </a:ext>
                    </a:extLst>
                  </p:cNvPr>
                  <p:cNvSpPr/>
                  <p:nvPr/>
                </p:nvSpPr>
                <p:spPr>
                  <a:xfrm>
                    <a:off x="48920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FE72182-9639-41B7-B222-1BD0D7898F26}"/>
                      </a:ext>
                    </a:extLst>
                  </p:cNvPr>
                  <p:cNvSpPr/>
                  <p:nvPr/>
                </p:nvSpPr>
                <p:spPr>
                  <a:xfrm>
                    <a:off x="49834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21158809-9F38-4A25-BA30-BCF4DA2E18A2}"/>
                      </a:ext>
                    </a:extLst>
                  </p:cNvPr>
                  <p:cNvSpPr/>
                  <p:nvPr/>
                </p:nvSpPr>
                <p:spPr>
                  <a:xfrm>
                    <a:off x="50749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D3A4833-2C09-46DF-A597-1A4002D32535}"/>
                      </a:ext>
                    </a:extLst>
                  </p:cNvPr>
                  <p:cNvSpPr/>
                  <p:nvPr/>
                </p:nvSpPr>
                <p:spPr>
                  <a:xfrm>
                    <a:off x="51663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5F4A6795-B573-4016-9D4E-A968E90EAE6B}"/>
                      </a:ext>
                    </a:extLst>
                  </p:cNvPr>
                  <p:cNvSpPr/>
                  <p:nvPr/>
                </p:nvSpPr>
                <p:spPr>
                  <a:xfrm>
                    <a:off x="52578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8CEF4A5-7CF2-44B3-9D4F-D33916694369}"/>
                      </a:ext>
                    </a:extLst>
                  </p:cNvPr>
                  <p:cNvSpPr/>
                  <p:nvPr/>
                </p:nvSpPr>
                <p:spPr>
                  <a:xfrm>
                    <a:off x="534924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1540495-735E-4C8A-AA9D-46AB6C1E3DA5}"/>
                      </a:ext>
                    </a:extLst>
                  </p:cNvPr>
                  <p:cNvSpPr/>
                  <p:nvPr/>
                </p:nvSpPr>
                <p:spPr>
                  <a:xfrm>
                    <a:off x="544068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2F0994A-B147-44A8-B6EB-7D34BEBA8998}"/>
                      </a:ext>
                    </a:extLst>
                  </p:cNvPr>
                  <p:cNvSpPr/>
                  <p:nvPr/>
                </p:nvSpPr>
                <p:spPr>
                  <a:xfrm>
                    <a:off x="553212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3FDD0F0-BACD-41CC-BD44-CC2780AAF3EA}"/>
                      </a:ext>
                    </a:extLst>
                  </p:cNvPr>
                  <p:cNvSpPr/>
                  <p:nvPr/>
                </p:nvSpPr>
                <p:spPr>
                  <a:xfrm>
                    <a:off x="562356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5887C59-92D9-48EF-B29E-D5414BCFD08D}"/>
                      </a:ext>
                    </a:extLst>
                  </p:cNvPr>
                  <p:cNvSpPr/>
                  <p:nvPr/>
                </p:nvSpPr>
                <p:spPr>
                  <a:xfrm>
                    <a:off x="5715000" y="2331720"/>
                    <a:ext cx="91440" cy="914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4F4E7B1-2934-4B25-8AD7-EF86279F165B}"/>
                  </a:ext>
                </a:extLst>
              </p:cNvPr>
              <p:cNvSpPr/>
              <p:nvPr/>
            </p:nvSpPr>
            <p:spPr>
              <a:xfrm>
                <a:off x="5532120" y="2788920"/>
                <a:ext cx="731520" cy="73152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E4E0B8-256A-47DB-988E-EF2E3542B195}"/>
                </a:ext>
              </a:extLst>
            </p:cNvPr>
            <p:cNvCxnSpPr/>
            <p:nvPr/>
          </p:nvCxnSpPr>
          <p:spPr>
            <a:xfrm>
              <a:off x="1542627" y="2980690"/>
              <a:ext cx="0" cy="1143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Priority Mail Small Flat Rate Envelope | USPS.com">
              <a:extLst>
                <a:ext uri="{FF2B5EF4-FFF2-40B4-BE49-F238E27FC236}">
                  <a16:creationId xmlns:a16="http://schemas.microsoft.com/office/drawing/2014/main" id="{B539BCCF-C6DF-4605-A5CF-618D45957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202824" y="2820247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91A6A93-10F8-4FA4-9747-9FCB8CAD1EA2}"/>
                </a:ext>
              </a:extLst>
            </p:cNvPr>
            <p:cNvCxnSpPr/>
            <p:nvPr/>
          </p:nvCxnSpPr>
          <p:spPr bwMode="auto">
            <a:xfrm>
              <a:off x="2228427" y="1992782"/>
              <a:ext cx="0" cy="1055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AE5294-C958-4591-81AE-4582E9E26C94}"/>
                </a:ext>
              </a:extLst>
            </p:cNvPr>
            <p:cNvSpPr txBox="1"/>
            <p:nvPr/>
          </p:nvSpPr>
          <p:spPr>
            <a:xfrm>
              <a:off x="1771227" y="23164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effectLst/>
                </a:rPr>
                <a:t>1m</a:t>
              </a:r>
            </a:p>
          </p:txBody>
        </p:sp>
        <p:pic>
          <p:nvPicPr>
            <p:cNvPr id="12" name="Picture 2" descr="Priority Mail Small Flat Rate Envelope | USPS.com">
              <a:extLst>
                <a:ext uri="{FF2B5EF4-FFF2-40B4-BE49-F238E27FC236}">
                  <a16:creationId xmlns:a16="http://schemas.microsoft.com/office/drawing/2014/main" id="{ACB7F15B-D03F-49EE-87A9-320A9A4F7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2550814" y="2466585"/>
              <a:ext cx="1005840" cy="61328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riority Mail Small Flat Rate Envelope | USPS.com">
              <a:extLst>
                <a:ext uri="{FF2B5EF4-FFF2-40B4-BE49-F238E27FC236}">
                  <a16:creationId xmlns:a16="http://schemas.microsoft.com/office/drawing/2014/main" id="{BD5791E3-454E-469D-A7B3-FBF96FC1A8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20162"/>
            <a:stretch/>
          </p:blipFill>
          <p:spPr bwMode="auto">
            <a:xfrm>
              <a:off x="1890099" y="3173909"/>
              <a:ext cx="1005840" cy="613289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77E4DF5-FBF2-4AE7-A7BE-E079162B5653}"/>
              </a:ext>
            </a:extLst>
          </p:cNvPr>
          <p:cNvGrpSpPr/>
          <p:nvPr/>
        </p:nvGrpSpPr>
        <p:grpSpPr>
          <a:xfrm>
            <a:off x="6655892" y="4036860"/>
            <a:ext cx="4235913" cy="2331428"/>
            <a:chOff x="3501613" y="2236593"/>
            <a:chExt cx="3788993" cy="2397915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D33276A-BACD-4235-89B4-B50CB6DA621B}"/>
                </a:ext>
              </a:extLst>
            </p:cNvPr>
            <p:cNvSpPr/>
            <p:nvPr/>
          </p:nvSpPr>
          <p:spPr bwMode="auto">
            <a:xfrm>
              <a:off x="5685998" y="2594155"/>
              <a:ext cx="1604608" cy="144025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ACCD1B7-DA0B-4B46-BF18-F4F3BA4D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341" y="2282434"/>
              <a:ext cx="103693" cy="1928112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7AE0B11-379A-47AB-A98C-F5511F6B5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CF975EC-FAB2-4E0E-8EC1-8ACD3002F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936" y="2972832"/>
              <a:ext cx="102145" cy="548707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C971AD0-1385-4957-816C-9A3DCBE36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D8C4F68-23C3-43D3-87EE-BD53300A3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81" y="3100632"/>
              <a:ext cx="60359" cy="294495"/>
            </a:xfrm>
            <a:prstGeom prst="rect">
              <a:avLst/>
            </a:prstGeom>
            <a:noFill/>
            <a:ln w="15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3A4B75D9-85AA-496D-B3DB-8115FB70A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3397905"/>
              <a:ext cx="427153" cy="775134"/>
            </a:xfrm>
            <a:custGeom>
              <a:avLst/>
              <a:gdLst>
                <a:gd name="T0" fmla="*/ 0 w 276"/>
                <a:gd name="T1" fmla="*/ 0 h 558"/>
                <a:gd name="T2" fmla="*/ 0 w 276"/>
                <a:gd name="T3" fmla="*/ 5 h 558"/>
                <a:gd name="T4" fmla="*/ 1 w 276"/>
                <a:gd name="T5" fmla="*/ 12 h 558"/>
                <a:gd name="T6" fmla="*/ 2 w 276"/>
                <a:gd name="T7" fmla="*/ 24 h 558"/>
                <a:gd name="T8" fmla="*/ 5 w 276"/>
                <a:gd name="T9" fmla="*/ 42 h 558"/>
                <a:gd name="T10" fmla="*/ 11 w 276"/>
                <a:gd name="T11" fmla="*/ 67 h 558"/>
                <a:gd name="T12" fmla="*/ 21 w 276"/>
                <a:gd name="T13" fmla="*/ 102 h 558"/>
                <a:gd name="T14" fmla="*/ 38 w 276"/>
                <a:gd name="T15" fmla="*/ 146 h 558"/>
                <a:gd name="T16" fmla="*/ 62 w 276"/>
                <a:gd name="T17" fmla="*/ 201 h 558"/>
                <a:gd name="T18" fmla="*/ 95 w 276"/>
                <a:gd name="T19" fmla="*/ 268 h 558"/>
                <a:gd name="T20" fmla="*/ 141 w 276"/>
                <a:gd name="T21" fmla="*/ 349 h 558"/>
                <a:gd name="T22" fmla="*/ 200 w 276"/>
                <a:gd name="T23" fmla="*/ 444 h 558"/>
                <a:gd name="T24" fmla="*/ 276 w 27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0"/>
                  </a:moveTo>
                  <a:lnTo>
                    <a:pt x="0" y="5"/>
                  </a:lnTo>
                  <a:lnTo>
                    <a:pt x="1" y="12"/>
                  </a:lnTo>
                  <a:lnTo>
                    <a:pt x="2" y="24"/>
                  </a:lnTo>
                  <a:lnTo>
                    <a:pt x="5" y="42"/>
                  </a:lnTo>
                  <a:lnTo>
                    <a:pt x="11" y="67"/>
                  </a:lnTo>
                  <a:lnTo>
                    <a:pt x="21" y="102"/>
                  </a:lnTo>
                  <a:lnTo>
                    <a:pt x="38" y="146"/>
                  </a:lnTo>
                  <a:lnTo>
                    <a:pt x="62" y="201"/>
                  </a:lnTo>
                  <a:lnTo>
                    <a:pt x="95" y="268"/>
                  </a:lnTo>
                  <a:lnTo>
                    <a:pt x="141" y="349"/>
                  </a:lnTo>
                  <a:lnTo>
                    <a:pt x="200" y="444"/>
                  </a:lnTo>
                  <a:lnTo>
                    <a:pt x="276" y="558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5050444-208C-4386-BEAA-37394C297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939" y="3449303"/>
              <a:ext cx="578823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9CA82057-884A-439A-90DB-09D83299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25" y="2322719"/>
              <a:ext cx="427153" cy="775134"/>
            </a:xfrm>
            <a:custGeom>
              <a:avLst/>
              <a:gdLst>
                <a:gd name="T0" fmla="*/ 0 w 276"/>
                <a:gd name="T1" fmla="*/ 558 h 558"/>
                <a:gd name="T2" fmla="*/ 0 w 276"/>
                <a:gd name="T3" fmla="*/ 553 h 558"/>
                <a:gd name="T4" fmla="*/ 1 w 276"/>
                <a:gd name="T5" fmla="*/ 546 h 558"/>
                <a:gd name="T6" fmla="*/ 2 w 276"/>
                <a:gd name="T7" fmla="*/ 534 h 558"/>
                <a:gd name="T8" fmla="*/ 5 w 276"/>
                <a:gd name="T9" fmla="*/ 516 h 558"/>
                <a:gd name="T10" fmla="*/ 11 w 276"/>
                <a:gd name="T11" fmla="*/ 490 h 558"/>
                <a:gd name="T12" fmla="*/ 21 w 276"/>
                <a:gd name="T13" fmla="*/ 456 h 558"/>
                <a:gd name="T14" fmla="*/ 38 w 276"/>
                <a:gd name="T15" fmla="*/ 412 h 558"/>
                <a:gd name="T16" fmla="*/ 62 w 276"/>
                <a:gd name="T17" fmla="*/ 357 h 558"/>
                <a:gd name="T18" fmla="*/ 95 w 276"/>
                <a:gd name="T19" fmla="*/ 290 h 558"/>
                <a:gd name="T20" fmla="*/ 141 w 276"/>
                <a:gd name="T21" fmla="*/ 209 h 558"/>
                <a:gd name="T22" fmla="*/ 200 w 276"/>
                <a:gd name="T23" fmla="*/ 114 h 558"/>
                <a:gd name="T24" fmla="*/ 276 w 276"/>
                <a:gd name="T2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558">
                  <a:moveTo>
                    <a:pt x="0" y="558"/>
                  </a:moveTo>
                  <a:lnTo>
                    <a:pt x="0" y="553"/>
                  </a:lnTo>
                  <a:lnTo>
                    <a:pt x="1" y="546"/>
                  </a:lnTo>
                  <a:lnTo>
                    <a:pt x="2" y="534"/>
                  </a:lnTo>
                  <a:lnTo>
                    <a:pt x="5" y="516"/>
                  </a:lnTo>
                  <a:lnTo>
                    <a:pt x="11" y="490"/>
                  </a:lnTo>
                  <a:lnTo>
                    <a:pt x="21" y="456"/>
                  </a:lnTo>
                  <a:lnTo>
                    <a:pt x="38" y="412"/>
                  </a:lnTo>
                  <a:lnTo>
                    <a:pt x="62" y="357"/>
                  </a:lnTo>
                  <a:lnTo>
                    <a:pt x="95" y="290"/>
                  </a:lnTo>
                  <a:lnTo>
                    <a:pt x="141" y="209"/>
                  </a:lnTo>
                  <a:lnTo>
                    <a:pt x="200" y="114"/>
                  </a:lnTo>
                  <a:lnTo>
                    <a:pt x="276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">
              <a:extLst>
                <a:ext uri="{FF2B5EF4-FFF2-40B4-BE49-F238E27FC236}">
                  <a16:creationId xmlns:a16="http://schemas.microsoft.com/office/drawing/2014/main" id="{869F47E9-E9CE-46B2-B6FA-2739C3DD6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6996" y="2522753"/>
              <a:ext cx="1057893" cy="1389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424E6371-8C22-4976-AD50-CF222383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874" y="2481080"/>
              <a:ext cx="97503" cy="86126"/>
            </a:xfrm>
            <a:custGeom>
              <a:avLst/>
              <a:gdLst>
                <a:gd name="T0" fmla="*/ 286 w 286"/>
                <a:gd name="T1" fmla="*/ 0 h 286"/>
                <a:gd name="T2" fmla="*/ 0 w 286"/>
                <a:gd name="T3" fmla="*/ 143 h 286"/>
                <a:gd name="T4" fmla="*/ 286 w 286"/>
                <a:gd name="T5" fmla="*/ 286 h 286"/>
                <a:gd name="T6" fmla="*/ 286 w 286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0"/>
                  </a:moveTo>
                  <a:lnTo>
                    <a:pt x="0" y="143"/>
                  </a:lnTo>
                  <a:lnTo>
                    <a:pt x="286" y="286"/>
                  </a:lnTo>
                  <a:cubicBezTo>
                    <a:pt x="241" y="196"/>
                    <a:pt x="241" y="90"/>
                    <a:pt x="286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910CC936-471B-442D-B2BB-83F1C469E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2481080"/>
              <a:ext cx="95955" cy="86126"/>
            </a:xfrm>
            <a:custGeom>
              <a:avLst/>
              <a:gdLst>
                <a:gd name="T0" fmla="*/ 287 w 287"/>
                <a:gd name="T1" fmla="*/ 143 h 286"/>
                <a:gd name="T2" fmla="*/ 0 w 287"/>
                <a:gd name="T3" fmla="*/ 286 h 286"/>
                <a:gd name="T4" fmla="*/ 0 w 287"/>
                <a:gd name="T5" fmla="*/ 0 h 286"/>
                <a:gd name="T6" fmla="*/ 287 w 287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286">
                  <a:moveTo>
                    <a:pt x="287" y="143"/>
                  </a:moveTo>
                  <a:lnTo>
                    <a:pt x="0" y="286"/>
                  </a:lnTo>
                  <a:cubicBezTo>
                    <a:pt x="45" y="196"/>
                    <a:pt x="45" y="90"/>
                    <a:pt x="0" y="0"/>
                  </a:cubicBezTo>
                  <a:lnTo>
                    <a:pt x="287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16">
              <a:extLst>
                <a:ext uri="{FF2B5EF4-FFF2-40B4-BE49-F238E27FC236}">
                  <a16:creationId xmlns:a16="http://schemas.microsoft.com/office/drawing/2014/main" id="{47801A33-8F7B-4DB9-BB1E-F6BCFE82C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228" y="3142306"/>
              <a:ext cx="297150" cy="3750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571A30A3-673D-4A42-BA17-A72E92AF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971" y="3102020"/>
              <a:ext cx="102145" cy="86126"/>
            </a:xfrm>
            <a:custGeom>
              <a:avLst/>
              <a:gdLst>
                <a:gd name="T0" fmla="*/ 303 w 303"/>
                <a:gd name="T1" fmla="*/ 102 h 283"/>
                <a:gd name="T2" fmla="*/ 39 w 303"/>
                <a:gd name="T3" fmla="*/ 283 h 283"/>
                <a:gd name="T4" fmla="*/ 0 w 303"/>
                <a:gd name="T5" fmla="*/ 0 h 283"/>
                <a:gd name="T6" fmla="*/ 303 w 303"/>
                <a:gd name="T7" fmla="*/ 1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3">
                  <a:moveTo>
                    <a:pt x="303" y="102"/>
                  </a:moveTo>
                  <a:lnTo>
                    <a:pt x="39" y="283"/>
                  </a:lnTo>
                  <a:cubicBezTo>
                    <a:pt x="71" y="188"/>
                    <a:pt x="57" y="83"/>
                    <a:pt x="0" y="0"/>
                  </a:cubicBezTo>
                  <a:lnTo>
                    <a:pt x="303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EA398D6-637A-4071-8894-A2998C70A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54" y="3135359"/>
              <a:ext cx="102145" cy="84737"/>
            </a:xfrm>
            <a:custGeom>
              <a:avLst/>
              <a:gdLst>
                <a:gd name="T0" fmla="*/ 265 w 303"/>
                <a:gd name="T1" fmla="*/ 0 h 284"/>
                <a:gd name="T2" fmla="*/ 0 w 303"/>
                <a:gd name="T3" fmla="*/ 181 h 284"/>
                <a:gd name="T4" fmla="*/ 303 w 303"/>
                <a:gd name="T5" fmla="*/ 284 h 284"/>
                <a:gd name="T6" fmla="*/ 265 w 303"/>
                <a:gd name="T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5" y="0"/>
                  </a:moveTo>
                  <a:lnTo>
                    <a:pt x="0" y="181"/>
                  </a:lnTo>
                  <a:lnTo>
                    <a:pt x="303" y="284"/>
                  </a:lnTo>
                  <a:cubicBezTo>
                    <a:pt x="247" y="201"/>
                    <a:pt x="232" y="96"/>
                    <a:pt x="265" y="0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">
              <a:extLst>
                <a:ext uri="{FF2B5EF4-FFF2-40B4-BE49-F238E27FC236}">
                  <a16:creationId xmlns:a16="http://schemas.microsoft.com/office/drawing/2014/main" id="{A1DB1C04-A570-4601-BD7B-D294868C73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5448" y="3982727"/>
              <a:ext cx="1059441" cy="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006944E1-AE41-43FD-BE02-CC16CEF33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327" y="3939666"/>
              <a:ext cx="95955" cy="87516"/>
            </a:xfrm>
            <a:custGeom>
              <a:avLst/>
              <a:gdLst>
                <a:gd name="T0" fmla="*/ 286 w 286"/>
                <a:gd name="T1" fmla="*/ 286 h 286"/>
                <a:gd name="T2" fmla="*/ 0 w 286"/>
                <a:gd name="T3" fmla="*/ 143 h 286"/>
                <a:gd name="T4" fmla="*/ 286 w 286"/>
                <a:gd name="T5" fmla="*/ 0 h 286"/>
                <a:gd name="T6" fmla="*/ 286 w 286"/>
                <a:gd name="T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286"/>
                  </a:moveTo>
                  <a:lnTo>
                    <a:pt x="0" y="143"/>
                  </a:lnTo>
                  <a:lnTo>
                    <a:pt x="286" y="0"/>
                  </a:lnTo>
                  <a:cubicBezTo>
                    <a:pt x="241" y="90"/>
                    <a:pt x="241" y="196"/>
                    <a:pt x="286" y="286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DC1DA17F-A120-4100-9801-D7D2B64B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775" y="3939666"/>
              <a:ext cx="95955" cy="87516"/>
            </a:xfrm>
            <a:custGeom>
              <a:avLst/>
              <a:gdLst>
                <a:gd name="T0" fmla="*/ 286 w 286"/>
                <a:gd name="T1" fmla="*/ 143 h 286"/>
                <a:gd name="T2" fmla="*/ 0 w 286"/>
                <a:gd name="T3" fmla="*/ 0 h 286"/>
                <a:gd name="T4" fmla="*/ 0 w 286"/>
                <a:gd name="T5" fmla="*/ 286 h 286"/>
                <a:gd name="T6" fmla="*/ 286 w 286"/>
                <a:gd name="T7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86">
                  <a:moveTo>
                    <a:pt x="286" y="143"/>
                  </a:moveTo>
                  <a:lnTo>
                    <a:pt x="0" y="0"/>
                  </a:lnTo>
                  <a:cubicBezTo>
                    <a:pt x="45" y="90"/>
                    <a:pt x="45" y="196"/>
                    <a:pt x="0" y="286"/>
                  </a:cubicBezTo>
                  <a:lnTo>
                    <a:pt x="286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22">
              <a:extLst>
                <a:ext uri="{FF2B5EF4-FFF2-40B4-BE49-F238E27FC236}">
                  <a16:creationId xmlns:a16="http://schemas.microsoft.com/office/drawing/2014/main" id="{59D84CB8-CEF9-422E-94FF-F6E39C294E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10679" y="3328449"/>
              <a:ext cx="297150" cy="36117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B092BBF-2D16-47A5-B9F3-D64B4824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76" y="3318725"/>
              <a:ext cx="103693" cy="86126"/>
            </a:xfrm>
            <a:custGeom>
              <a:avLst/>
              <a:gdLst>
                <a:gd name="T0" fmla="*/ 304 w 304"/>
                <a:gd name="T1" fmla="*/ 180 h 283"/>
                <a:gd name="T2" fmla="*/ 39 w 304"/>
                <a:gd name="T3" fmla="*/ 0 h 283"/>
                <a:gd name="T4" fmla="*/ 0 w 304"/>
                <a:gd name="T5" fmla="*/ 283 h 283"/>
                <a:gd name="T6" fmla="*/ 304 w 304"/>
                <a:gd name="T7" fmla="*/ 18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283">
                  <a:moveTo>
                    <a:pt x="304" y="180"/>
                  </a:moveTo>
                  <a:lnTo>
                    <a:pt x="39" y="0"/>
                  </a:lnTo>
                  <a:cubicBezTo>
                    <a:pt x="72" y="95"/>
                    <a:pt x="57" y="200"/>
                    <a:pt x="0" y="283"/>
                  </a:cubicBezTo>
                  <a:lnTo>
                    <a:pt x="304" y="18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529C851F-705C-4993-A849-8518DC2AC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559" y="3286775"/>
              <a:ext cx="102145" cy="86126"/>
            </a:xfrm>
            <a:custGeom>
              <a:avLst/>
              <a:gdLst>
                <a:gd name="T0" fmla="*/ 264 w 303"/>
                <a:gd name="T1" fmla="*/ 284 h 284"/>
                <a:gd name="T2" fmla="*/ 0 w 303"/>
                <a:gd name="T3" fmla="*/ 103 h 284"/>
                <a:gd name="T4" fmla="*/ 303 w 303"/>
                <a:gd name="T5" fmla="*/ 0 h 284"/>
                <a:gd name="T6" fmla="*/ 264 w 303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84">
                  <a:moveTo>
                    <a:pt x="264" y="284"/>
                  </a:moveTo>
                  <a:lnTo>
                    <a:pt x="0" y="103"/>
                  </a:lnTo>
                  <a:lnTo>
                    <a:pt x="303" y="0"/>
                  </a:lnTo>
                  <a:cubicBezTo>
                    <a:pt x="246" y="83"/>
                    <a:pt x="232" y="188"/>
                    <a:pt x="264" y="284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25">
              <a:extLst>
                <a:ext uri="{FF2B5EF4-FFF2-40B4-BE49-F238E27FC236}">
                  <a16:creationId xmlns:a16="http://schemas.microsoft.com/office/drawing/2014/main" id="{4D96527F-C2B1-413B-B148-7CAEC8B62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0446" y="3484031"/>
              <a:ext cx="150123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A52637B1-0C8A-41CF-AFCF-6C13852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755" y="3863263"/>
              <a:ext cx="91312" cy="95850"/>
            </a:xfrm>
            <a:custGeom>
              <a:avLst/>
              <a:gdLst>
                <a:gd name="T0" fmla="*/ 46 w 272"/>
                <a:gd name="T1" fmla="*/ 316 h 316"/>
                <a:gd name="T2" fmla="*/ 272 w 272"/>
                <a:gd name="T3" fmla="*/ 89 h 316"/>
                <a:gd name="T4" fmla="*/ 0 w 272"/>
                <a:gd name="T5" fmla="*/ 0 h 316"/>
                <a:gd name="T6" fmla="*/ 46 w 272"/>
                <a:gd name="T7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6" y="316"/>
                  </a:moveTo>
                  <a:lnTo>
                    <a:pt x="272" y="89"/>
                  </a:lnTo>
                  <a:cubicBezTo>
                    <a:pt x="172" y="104"/>
                    <a:pt x="71" y="70"/>
                    <a:pt x="0" y="0"/>
                  </a:cubicBezTo>
                  <a:lnTo>
                    <a:pt x="46" y="3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AA222DE9-0ECE-4A31-B627-2945C641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044" y="3410407"/>
              <a:ext cx="92859" cy="97239"/>
            </a:xfrm>
            <a:custGeom>
              <a:avLst/>
              <a:gdLst>
                <a:gd name="T0" fmla="*/ 0 w 272"/>
                <a:gd name="T1" fmla="*/ 228 h 317"/>
                <a:gd name="T2" fmla="*/ 225 w 272"/>
                <a:gd name="T3" fmla="*/ 0 h 317"/>
                <a:gd name="T4" fmla="*/ 272 w 272"/>
                <a:gd name="T5" fmla="*/ 317 h 317"/>
                <a:gd name="T6" fmla="*/ 0 w 272"/>
                <a:gd name="T7" fmla="*/ 228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228"/>
                  </a:moveTo>
                  <a:lnTo>
                    <a:pt x="225" y="0"/>
                  </a:lnTo>
                  <a:lnTo>
                    <a:pt x="272" y="317"/>
                  </a:lnTo>
                  <a:cubicBezTo>
                    <a:pt x="200" y="246"/>
                    <a:pt x="100" y="213"/>
                    <a:pt x="0" y="228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F76D5B7-0641-4FF9-9B25-B018A6476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486" y="3027007"/>
              <a:ext cx="594299" cy="19448"/>
            </a:xfrm>
            <a:prstGeom prst="rect">
              <a:avLst/>
            </a:prstGeom>
            <a:solidFill>
              <a:srgbClr val="92C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29">
              <a:extLst>
                <a:ext uri="{FF2B5EF4-FFF2-40B4-BE49-F238E27FC236}">
                  <a16:creationId xmlns:a16="http://schemas.microsoft.com/office/drawing/2014/main" id="{2560A35C-54F2-48B5-827B-E0C115599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1994" y="2611658"/>
              <a:ext cx="151670" cy="412572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5A26350A-2FCF-4A2A-8C3B-5C7C4B281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303" y="2549147"/>
              <a:ext cx="92859" cy="95850"/>
            </a:xfrm>
            <a:custGeom>
              <a:avLst/>
              <a:gdLst>
                <a:gd name="T0" fmla="*/ 47 w 272"/>
                <a:gd name="T1" fmla="*/ 0 h 316"/>
                <a:gd name="T2" fmla="*/ 272 w 272"/>
                <a:gd name="T3" fmla="*/ 227 h 316"/>
                <a:gd name="T4" fmla="*/ 0 w 272"/>
                <a:gd name="T5" fmla="*/ 316 h 316"/>
                <a:gd name="T6" fmla="*/ 47 w 272"/>
                <a:gd name="T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6">
                  <a:moveTo>
                    <a:pt x="47" y="0"/>
                  </a:moveTo>
                  <a:lnTo>
                    <a:pt x="272" y="227"/>
                  </a:lnTo>
                  <a:cubicBezTo>
                    <a:pt x="172" y="212"/>
                    <a:pt x="72" y="245"/>
                    <a:pt x="0" y="31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C0D112D1-D65D-46DC-A171-184D7352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140" y="3000614"/>
              <a:ext cx="91312" cy="95850"/>
            </a:xfrm>
            <a:custGeom>
              <a:avLst/>
              <a:gdLst>
                <a:gd name="T0" fmla="*/ 0 w 272"/>
                <a:gd name="T1" fmla="*/ 89 h 317"/>
                <a:gd name="T2" fmla="*/ 225 w 272"/>
                <a:gd name="T3" fmla="*/ 317 h 317"/>
                <a:gd name="T4" fmla="*/ 272 w 272"/>
                <a:gd name="T5" fmla="*/ 0 h 317"/>
                <a:gd name="T6" fmla="*/ 0 w 272"/>
                <a:gd name="T7" fmla="*/ 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317">
                  <a:moveTo>
                    <a:pt x="0" y="89"/>
                  </a:moveTo>
                  <a:lnTo>
                    <a:pt x="225" y="317"/>
                  </a:lnTo>
                  <a:lnTo>
                    <a:pt x="272" y="0"/>
                  </a:lnTo>
                  <a:cubicBezTo>
                    <a:pt x="201" y="71"/>
                    <a:pt x="100" y="104"/>
                    <a:pt x="0" y="89"/>
                  </a:cubicBezTo>
                  <a:close/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6FAF76DD-9EC9-4B95-97B6-11E9A81B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3258992"/>
              <a:ext cx="128456" cy="270881"/>
            </a:xfrm>
            <a:custGeom>
              <a:avLst/>
              <a:gdLst>
                <a:gd name="T0" fmla="*/ 0 w 83"/>
                <a:gd name="T1" fmla="*/ 0 h 195"/>
                <a:gd name="T2" fmla="*/ 0 w 83"/>
                <a:gd name="T3" fmla="*/ 2 h 195"/>
                <a:gd name="T4" fmla="*/ 0 w 83"/>
                <a:gd name="T5" fmla="*/ 5 h 195"/>
                <a:gd name="T6" fmla="*/ 1 w 83"/>
                <a:gd name="T7" fmla="*/ 12 h 195"/>
                <a:gd name="T8" fmla="*/ 3 w 83"/>
                <a:gd name="T9" fmla="*/ 21 h 195"/>
                <a:gd name="T10" fmla="*/ 6 w 83"/>
                <a:gd name="T11" fmla="*/ 35 h 195"/>
                <a:gd name="T12" fmla="*/ 12 w 83"/>
                <a:gd name="T13" fmla="*/ 54 h 195"/>
                <a:gd name="T14" fmla="*/ 21 w 83"/>
                <a:gd name="T15" fmla="*/ 79 h 195"/>
                <a:gd name="T16" fmla="*/ 35 w 83"/>
                <a:gd name="T17" fmla="*/ 110 h 195"/>
                <a:gd name="T18" fmla="*/ 55 w 83"/>
                <a:gd name="T19" fmla="*/ 148 h 195"/>
                <a:gd name="T20" fmla="*/ 83 w 83"/>
                <a:gd name="T21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5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12"/>
                  </a:lnTo>
                  <a:lnTo>
                    <a:pt x="3" y="21"/>
                  </a:lnTo>
                  <a:lnTo>
                    <a:pt x="6" y="35"/>
                  </a:lnTo>
                  <a:lnTo>
                    <a:pt x="12" y="54"/>
                  </a:lnTo>
                  <a:lnTo>
                    <a:pt x="21" y="79"/>
                  </a:lnTo>
                  <a:lnTo>
                    <a:pt x="35" y="110"/>
                  </a:lnTo>
                  <a:lnTo>
                    <a:pt x="55" y="148"/>
                  </a:lnTo>
                  <a:lnTo>
                    <a:pt x="83" y="195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3">
              <a:extLst>
                <a:ext uri="{FF2B5EF4-FFF2-40B4-BE49-F238E27FC236}">
                  <a16:creationId xmlns:a16="http://schemas.microsoft.com/office/drawing/2014/main" id="{E6929E65-AF13-42D1-9386-0499890B4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021" y="2986723"/>
              <a:ext cx="128456" cy="272269"/>
            </a:xfrm>
            <a:custGeom>
              <a:avLst/>
              <a:gdLst>
                <a:gd name="T0" fmla="*/ 0 w 83"/>
                <a:gd name="T1" fmla="*/ 196 h 196"/>
                <a:gd name="T2" fmla="*/ 0 w 83"/>
                <a:gd name="T3" fmla="*/ 194 h 196"/>
                <a:gd name="T4" fmla="*/ 0 w 83"/>
                <a:gd name="T5" fmla="*/ 190 h 196"/>
                <a:gd name="T6" fmla="*/ 1 w 83"/>
                <a:gd name="T7" fmla="*/ 184 h 196"/>
                <a:gd name="T8" fmla="*/ 3 w 83"/>
                <a:gd name="T9" fmla="*/ 174 h 196"/>
                <a:gd name="T10" fmla="*/ 6 w 83"/>
                <a:gd name="T11" fmla="*/ 160 h 196"/>
                <a:gd name="T12" fmla="*/ 12 w 83"/>
                <a:gd name="T13" fmla="*/ 141 h 196"/>
                <a:gd name="T14" fmla="*/ 21 w 83"/>
                <a:gd name="T15" fmla="*/ 116 h 196"/>
                <a:gd name="T16" fmla="*/ 35 w 83"/>
                <a:gd name="T17" fmla="*/ 85 h 196"/>
                <a:gd name="T18" fmla="*/ 55 w 83"/>
                <a:gd name="T19" fmla="*/ 47 h 196"/>
                <a:gd name="T20" fmla="*/ 83 w 83"/>
                <a:gd name="T2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96">
                  <a:moveTo>
                    <a:pt x="0" y="196"/>
                  </a:moveTo>
                  <a:lnTo>
                    <a:pt x="0" y="194"/>
                  </a:lnTo>
                  <a:lnTo>
                    <a:pt x="0" y="190"/>
                  </a:lnTo>
                  <a:lnTo>
                    <a:pt x="1" y="184"/>
                  </a:lnTo>
                  <a:lnTo>
                    <a:pt x="3" y="174"/>
                  </a:lnTo>
                  <a:lnTo>
                    <a:pt x="6" y="160"/>
                  </a:lnTo>
                  <a:lnTo>
                    <a:pt x="12" y="141"/>
                  </a:lnTo>
                  <a:lnTo>
                    <a:pt x="21" y="116"/>
                  </a:lnTo>
                  <a:lnTo>
                    <a:pt x="35" y="85"/>
                  </a:lnTo>
                  <a:lnTo>
                    <a:pt x="55" y="47"/>
                  </a:lnTo>
                  <a:lnTo>
                    <a:pt x="83" y="0"/>
                  </a:lnTo>
                </a:path>
              </a:pathLst>
            </a:custGeom>
            <a:noFill/>
            <a:ln w="44450" cap="sq">
              <a:solidFill>
                <a:srgbClr val="006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C6C7E6F0-7C76-4416-BCDF-4CDE9B624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242" y="2236593"/>
              <a:ext cx="981213" cy="2037854"/>
            </a:xfrm>
            <a:custGeom>
              <a:avLst/>
              <a:gdLst>
                <a:gd name="T0" fmla="*/ 0 w 2913"/>
                <a:gd name="T1" fmla="*/ 352 h 6728"/>
                <a:gd name="T2" fmla="*/ 64 w 2913"/>
                <a:gd name="T3" fmla="*/ 672 h 6728"/>
                <a:gd name="T4" fmla="*/ 0 w 2913"/>
                <a:gd name="T5" fmla="*/ 864 h 6728"/>
                <a:gd name="T6" fmla="*/ 64 w 2913"/>
                <a:gd name="T7" fmla="*/ 1312 h 6728"/>
                <a:gd name="T8" fmla="*/ 32 w 2913"/>
                <a:gd name="T9" fmla="*/ 1408 h 6728"/>
                <a:gd name="T10" fmla="*/ 32 w 2913"/>
                <a:gd name="T11" fmla="*/ 1920 h 6728"/>
                <a:gd name="T12" fmla="*/ 64 w 2913"/>
                <a:gd name="T13" fmla="*/ 2016 h 6728"/>
                <a:gd name="T14" fmla="*/ 0 w 2913"/>
                <a:gd name="T15" fmla="*/ 2464 h 6728"/>
                <a:gd name="T16" fmla="*/ 64 w 2913"/>
                <a:gd name="T17" fmla="*/ 2784 h 6728"/>
                <a:gd name="T18" fmla="*/ 0 w 2913"/>
                <a:gd name="T19" fmla="*/ 2976 h 6728"/>
                <a:gd name="T20" fmla="*/ 64 w 2913"/>
                <a:gd name="T21" fmla="*/ 3424 h 6728"/>
                <a:gd name="T22" fmla="*/ 32 w 2913"/>
                <a:gd name="T23" fmla="*/ 3520 h 6728"/>
                <a:gd name="T24" fmla="*/ 32 w 2913"/>
                <a:gd name="T25" fmla="*/ 4032 h 6728"/>
                <a:gd name="T26" fmla="*/ 64 w 2913"/>
                <a:gd name="T27" fmla="*/ 4128 h 6728"/>
                <a:gd name="T28" fmla="*/ 0 w 2913"/>
                <a:gd name="T29" fmla="*/ 4576 h 6728"/>
                <a:gd name="T30" fmla="*/ 64 w 2913"/>
                <a:gd name="T31" fmla="*/ 4896 h 6728"/>
                <a:gd name="T32" fmla="*/ 0 w 2913"/>
                <a:gd name="T33" fmla="*/ 5088 h 6728"/>
                <a:gd name="T34" fmla="*/ 64 w 2913"/>
                <a:gd name="T35" fmla="*/ 5536 h 6728"/>
                <a:gd name="T36" fmla="*/ 32 w 2913"/>
                <a:gd name="T37" fmla="*/ 5632 h 6728"/>
                <a:gd name="T38" fmla="*/ 32 w 2913"/>
                <a:gd name="T39" fmla="*/ 6144 h 6728"/>
                <a:gd name="T40" fmla="*/ 64 w 2913"/>
                <a:gd name="T41" fmla="*/ 6240 h 6728"/>
                <a:gd name="T42" fmla="*/ 0 w 2913"/>
                <a:gd name="T43" fmla="*/ 6688 h 6728"/>
                <a:gd name="T44" fmla="*/ 344 w 2913"/>
                <a:gd name="T45" fmla="*/ 6664 h 6728"/>
                <a:gd name="T46" fmla="*/ 536 w 2913"/>
                <a:gd name="T47" fmla="*/ 6728 h 6728"/>
                <a:gd name="T48" fmla="*/ 984 w 2913"/>
                <a:gd name="T49" fmla="*/ 6664 h 6728"/>
                <a:gd name="T50" fmla="*/ 1080 w 2913"/>
                <a:gd name="T51" fmla="*/ 6696 h 6728"/>
                <a:gd name="T52" fmla="*/ 1592 w 2913"/>
                <a:gd name="T53" fmla="*/ 6696 h 6728"/>
                <a:gd name="T54" fmla="*/ 1688 w 2913"/>
                <a:gd name="T55" fmla="*/ 6664 h 6728"/>
                <a:gd name="T56" fmla="*/ 2136 w 2913"/>
                <a:gd name="T57" fmla="*/ 6728 h 6728"/>
                <a:gd name="T58" fmla="*/ 2456 w 2913"/>
                <a:gd name="T59" fmla="*/ 6664 h 6728"/>
                <a:gd name="T60" fmla="*/ 2648 w 2913"/>
                <a:gd name="T61" fmla="*/ 6728 h 6728"/>
                <a:gd name="T62" fmla="*/ 2840 w 2913"/>
                <a:gd name="T63" fmla="*/ 6728 h 6728"/>
                <a:gd name="T64" fmla="*/ 2849 w 2913"/>
                <a:gd name="T65" fmla="*/ 6288 h 6728"/>
                <a:gd name="T66" fmla="*/ 2881 w 2913"/>
                <a:gd name="T67" fmla="*/ 6192 h 6728"/>
                <a:gd name="T68" fmla="*/ 2881 w 2913"/>
                <a:gd name="T69" fmla="*/ 5680 h 6728"/>
                <a:gd name="T70" fmla="*/ 2849 w 2913"/>
                <a:gd name="T71" fmla="*/ 5584 h 6728"/>
                <a:gd name="T72" fmla="*/ 2913 w 2913"/>
                <a:gd name="T73" fmla="*/ 5136 h 6728"/>
                <a:gd name="T74" fmla="*/ 2849 w 2913"/>
                <a:gd name="T75" fmla="*/ 4816 h 6728"/>
                <a:gd name="T76" fmla="*/ 2913 w 2913"/>
                <a:gd name="T77" fmla="*/ 4624 h 6728"/>
                <a:gd name="T78" fmla="*/ 2849 w 2913"/>
                <a:gd name="T79" fmla="*/ 4176 h 6728"/>
                <a:gd name="T80" fmla="*/ 2881 w 2913"/>
                <a:gd name="T81" fmla="*/ 4080 h 6728"/>
                <a:gd name="T82" fmla="*/ 2881 w 2913"/>
                <a:gd name="T83" fmla="*/ 3568 h 6728"/>
                <a:gd name="T84" fmla="*/ 2849 w 2913"/>
                <a:gd name="T85" fmla="*/ 3472 h 6728"/>
                <a:gd name="T86" fmla="*/ 2913 w 2913"/>
                <a:gd name="T87" fmla="*/ 3024 h 6728"/>
                <a:gd name="T88" fmla="*/ 2849 w 2913"/>
                <a:gd name="T89" fmla="*/ 2704 h 6728"/>
                <a:gd name="T90" fmla="*/ 2913 w 2913"/>
                <a:gd name="T91" fmla="*/ 2512 h 6728"/>
                <a:gd name="T92" fmla="*/ 2849 w 2913"/>
                <a:gd name="T93" fmla="*/ 2064 h 6728"/>
                <a:gd name="T94" fmla="*/ 2881 w 2913"/>
                <a:gd name="T95" fmla="*/ 1968 h 6728"/>
                <a:gd name="T96" fmla="*/ 2881 w 2913"/>
                <a:gd name="T97" fmla="*/ 1456 h 6728"/>
                <a:gd name="T98" fmla="*/ 2849 w 2913"/>
                <a:gd name="T99" fmla="*/ 1360 h 6728"/>
                <a:gd name="T100" fmla="*/ 2913 w 2913"/>
                <a:gd name="T101" fmla="*/ 912 h 6728"/>
                <a:gd name="T102" fmla="*/ 2849 w 2913"/>
                <a:gd name="T103" fmla="*/ 592 h 6728"/>
                <a:gd name="T104" fmla="*/ 2913 w 2913"/>
                <a:gd name="T105" fmla="*/ 400 h 6728"/>
                <a:gd name="T106" fmla="*/ 2801 w 2913"/>
                <a:gd name="T107" fmla="*/ 64 h 6728"/>
                <a:gd name="T108" fmla="*/ 2705 w 2913"/>
                <a:gd name="T109" fmla="*/ 32 h 6728"/>
                <a:gd name="T110" fmla="*/ 2193 w 2913"/>
                <a:gd name="T111" fmla="*/ 32 h 6728"/>
                <a:gd name="T112" fmla="*/ 2097 w 2913"/>
                <a:gd name="T113" fmla="*/ 64 h 6728"/>
                <a:gd name="T114" fmla="*/ 1649 w 2913"/>
                <a:gd name="T115" fmla="*/ 0 h 6728"/>
                <a:gd name="T116" fmla="*/ 1329 w 2913"/>
                <a:gd name="T117" fmla="*/ 64 h 6728"/>
                <a:gd name="T118" fmla="*/ 1137 w 2913"/>
                <a:gd name="T119" fmla="*/ 0 h 6728"/>
                <a:gd name="T120" fmla="*/ 689 w 2913"/>
                <a:gd name="T121" fmla="*/ 64 h 6728"/>
                <a:gd name="T122" fmla="*/ 593 w 2913"/>
                <a:gd name="T123" fmla="*/ 32 h 6728"/>
                <a:gd name="T124" fmla="*/ 81 w 2913"/>
                <a:gd name="T125" fmla="*/ 32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13" h="6728">
                  <a:moveTo>
                    <a:pt x="64" y="96"/>
                  </a:moveTo>
                  <a:lnTo>
                    <a:pt x="64" y="160"/>
                  </a:lnTo>
                  <a:cubicBezTo>
                    <a:pt x="64" y="178"/>
                    <a:pt x="50" y="192"/>
                    <a:pt x="32" y="192"/>
                  </a:cubicBezTo>
                  <a:cubicBezTo>
                    <a:pt x="15" y="192"/>
                    <a:pt x="0" y="178"/>
                    <a:pt x="0" y="160"/>
                  </a:cubicBezTo>
                  <a:lnTo>
                    <a:pt x="0" y="96"/>
                  </a:lnTo>
                  <a:cubicBezTo>
                    <a:pt x="0" y="78"/>
                    <a:pt x="15" y="64"/>
                    <a:pt x="32" y="64"/>
                  </a:cubicBezTo>
                  <a:cubicBezTo>
                    <a:pt x="50" y="64"/>
                    <a:pt x="64" y="78"/>
                    <a:pt x="64" y="96"/>
                  </a:cubicBezTo>
                  <a:close/>
                  <a:moveTo>
                    <a:pt x="64" y="288"/>
                  </a:moveTo>
                  <a:lnTo>
                    <a:pt x="64" y="352"/>
                  </a:lnTo>
                  <a:cubicBezTo>
                    <a:pt x="64" y="370"/>
                    <a:pt x="50" y="384"/>
                    <a:pt x="32" y="384"/>
                  </a:cubicBezTo>
                  <a:cubicBezTo>
                    <a:pt x="15" y="384"/>
                    <a:pt x="0" y="370"/>
                    <a:pt x="0" y="352"/>
                  </a:cubicBezTo>
                  <a:lnTo>
                    <a:pt x="0" y="288"/>
                  </a:lnTo>
                  <a:cubicBezTo>
                    <a:pt x="0" y="270"/>
                    <a:pt x="15" y="256"/>
                    <a:pt x="32" y="256"/>
                  </a:cubicBezTo>
                  <a:cubicBezTo>
                    <a:pt x="50" y="256"/>
                    <a:pt x="64" y="270"/>
                    <a:pt x="64" y="288"/>
                  </a:cubicBezTo>
                  <a:close/>
                  <a:moveTo>
                    <a:pt x="64" y="480"/>
                  </a:moveTo>
                  <a:lnTo>
                    <a:pt x="64" y="544"/>
                  </a:lnTo>
                  <a:cubicBezTo>
                    <a:pt x="64" y="562"/>
                    <a:pt x="50" y="576"/>
                    <a:pt x="32" y="576"/>
                  </a:cubicBezTo>
                  <a:cubicBezTo>
                    <a:pt x="15" y="576"/>
                    <a:pt x="0" y="562"/>
                    <a:pt x="0" y="544"/>
                  </a:cubicBezTo>
                  <a:lnTo>
                    <a:pt x="0" y="480"/>
                  </a:lnTo>
                  <a:cubicBezTo>
                    <a:pt x="0" y="462"/>
                    <a:pt x="15" y="448"/>
                    <a:pt x="32" y="448"/>
                  </a:cubicBezTo>
                  <a:cubicBezTo>
                    <a:pt x="50" y="448"/>
                    <a:pt x="64" y="462"/>
                    <a:pt x="64" y="480"/>
                  </a:cubicBezTo>
                  <a:close/>
                  <a:moveTo>
                    <a:pt x="64" y="672"/>
                  </a:moveTo>
                  <a:lnTo>
                    <a:pt x="64" y="736"/>
                  </a:lnTo>
                  <a:cubicBezTo>
                    <a:pt x="64" y="754"/>
                    <a:pt x="50" y="768"/>
                    <a:pt x="32" y="768"/>
                  </a:cubicBezTo>
                  <a:cubicBezTo>
                    <a:pt x="15" y="768"/>
                    <a:pt x="0" y="754"/>
                    <a:pt x="0" y="736"/>
                  </a:cubicBezTo>
                  <a:lnTo>
                    <a:pt x="0" y="672"/>
                  </a:lnTo>
                  <a:cubicBezTo>
                    <a:pt x="0" y="654"/>
                    <a:pt x="15" y="640"/>
                    <a:pt x="32" y="640"/>
                  </a:cubicBezTo>
                  <a:cubicBezTo>
                    <a:pt x="50" y="640"/>
                    <a:pt x="64" y="654"/>
                    <a:pt x="64" y="672"/>
                  </a:cubicBezTo>
                  <a:close/>
                  <a:moveTo>
                    <a:pt x="64" y="864"/>
                  </a:moveTo>
                  <a:lnTo>
                    <a:pt x="64" y="928"/>
                  </a:lnTo>
                  <a:cubicBezTo>
                    <a:pt x="64" y="946"/>
                    <a:pt x="50" y="960"/>
                    <a:pt x="32" y="960"/>
                  </a:cubicBezTo>
                  <a:cubicBezTo>
                    <a:pt x="15" y="960"/>
                    <a:pt x="0" y="946"/>
                    <a:pt x="0" y="928"/>
                  </a:cubicBezTo>
                  <a:lnTo>
                    <a:pt x="0" y="864"/>
                  </a:lnTo>
                  <a:cubicBezTo>
                    <a:pt x="0" y="846"/>
                    <a:pt x="15" y="832"/>
                    <a:pt x="32" y="832"/>
                  </a:cubicBezTo>
                  <a:cubicBezTo>
                    <a:pt x="50" y="832"/>
                    <a:pt x="64" y="846"/>
                    <a:pt x="64" y="864"/>
                  </a:cubicBezTo>
                  <a:close/>
                  <a:moveTo>
                    <a:pt x="64" y="1056"/>
                  </a:moveTo>
                  <a:lnTo>
                    <a:pt x="64" y="1120"/>
                  </a:lnTo>
                  <a:cubicBezTo>
                    <a:pt x="64" y="1138"/>
                    <a:pt x="50" y="1152"/>
                    <a:pt x="32" y="1152"/>
                  </a:cubicBezTo>
                  <a:cubicBezTo>
                    <a:pt x="15" y="1152"/>
                    <a:pt x="0" y="1138"/>
                    <a:pt x="0" y="1120"/>
                  </a:cubicBezTo>
                  <a:lnTo>
                    <a:pt x="0" y="1056"/>
                  </a:lnTo>
                  <a:cubicBezTo>
                    <a:pt x="0" y="1038"/>
                    <a:pt x="15" y="1024"/>
                    <a:pt x="32" y="1024"/>
                  </a:cubicBezTo>
                  <a:cubicBezTo>
                    <a:pt x="50" y="1024"/>
                    <a:pt x="64" y="1038"/>
                    <a:pt x="64" y="1056"/>
                  </a:cubicBezTo>
                  <a:close/>
                  <a:moveTo>
                    <a:pt x="64" y="1248"/>
                  </a:moveTo>
                  <a:lnTo>
                    <a:pt x="64" y="1312"/>
                  </a:lnTo>
                  <a:cubicBezTo>
                    <a:pt x="64" y="1330"/>
                    <a:pt x="50" y="1344"/>
                    <a:pt x="32" y="1344"/>
                  </a:cubicBezTo>
                  <a:cubicBezTo>
                    <a:pt x="15" y="1344"/>
                    <a:pt x="0" y="1330"/>
                    <a:pt x="0" y="1312"/>
                  </a:cubicBezTo>
                  <a:lnTo>
                    <a:pt x="0" y="1248"/>
                  </a:lnTo>
                  <a:cubicBezTo>
                    <a:pt x="0" y="1230"/>
                    <a:pt x="15" y="1216"/>
                    <a:pt x="32" y="1216"/>
                  </a:cubicBezTo>
                  <a:cubicBezTo>
                    <a:pt x="50" y="1216"/>
                    <a:pt x="64" y="1230"/>
                    <a:pt x="64" y="1248"/>
                  </a:cubicBezTo>
                  <a:close/>
                  <a:moveTo>
                    <a:pt x="64" y="1440"/>
                  </a:moveTo>
                  <a:lnTo>
                    <a:pt x="64" y="1504"/>
                  </a:lnTo>
                  <a:cubicBezTo>
                    <a:pt x="64" y="1522"/>
                    <a:pt x="50" y="1536"/>
                    <a:pt x="32" y="1536"/>
                  </a:cubicBezTo>
                  <a:cubicBezTo>
                    <a:pt x="15" y="1536"/>
                    <a:pt x="0" y="1522"/>
                    <a:pt x="0" y="1504"/>
                  </a:cubicBezTo>
                  <a:lnTo>
                    <a:pt x="0" y="1440"/>
                  </a:lnTo>
                  <a:cubicBezTo>
                    <a:pt x="0" y="1422"/>
                    <a:pt x="15" y="1408"/>
                    <a:pt x="32" y="1408"/>
                  </a:cubicBezTo>
                  <a:cubicBezTo>
                    <a:pt x="50" y="1408"/>
                    <a:pt x="64" y="1422"/>
                    <a:pt x="64" y="1440"/>
                  </a:cubicBezTo>
                  <a:close/>
                  <a:moveTo>
                    <a:pt x="64" y="1632"/>
                  </a:moveTo>
                  <a:lnTo>
                    <a:pt x="64" y="1696"/>
                  </a:lnTo>
                  <a:cubicBezTo>
                    <a:pt x="64" y="1714"/>
                    <a:pt x="50" y="1728"/>
                    <a:pt x="32" y="1728"/>
                  </a:cubicBezTo>
                  <a:cubicBezTo>
                    <a:pt x="15" y="1728"/>
                    <a:pt x="0" y="1714"/>
                    <a:pt x="0" y="1696"/>
                  </a:cubicBezTo>
                  <a:lnTo>
                    <a:pt x="0" y="1632"/>
                  </a:lnTo>
                  <a:cubicBezTo>
                    <a:pt x="0" y="1614"/>
                    <a:pt x="15" y="1600"/>
                    <a:pt x="32" y="1600"/>
                  </a:cubicBezTo>
                  <a:cubicBezTo>
                    <a:pt x="50" y="1600"/>
                    <a:pt x="64" y="1614"/>
                    <a:pt x="64" y="1632"/>
                  </a:cubicBezTo>
                  <a:close/>
                  <a:moveTo>
                    <a:pt x="64" y="1824"/>
                  </a:moveTo>
                  <a:lnTo>
                    <a:pt x="64" y="1888"/>
                  </a:lnTo>
                  <a:cubicBezTo>
                    <a:pt x="64" y="1906"/>
                    <a:pt x="50" y="1920"/>
                    <a:pt x="32" y="1920"/>
                  </a:cubicBezTo>
                  <a:cubicBezTo>
                    <a:pt x="15" y="1920"/>
                    <a:pt x="0" y="1906"/>
                    <a:pt x="0" y="1888"/>
                  </a:cubicBezTo>
                  <a:lnTo>
                    <a:pt x="0" y="1824"/>
                  </a:lnTo>
                  <a:cubicBezTo>
                    <a:pt x="0" y="1806"/>
                    <a:pt x="15" y="1792"/>
                    <a:pt x="32" y="1792"/>
                  </a:cubicBezTo>
                  <a:cubicBezTo>
                    <a:pt x="50" y="1792"/>
                    <a:pt x="64" y="1806"/>
                    <a:pt x="64" y="1824"/>
                  </a:cubicBezTo>
                  <a:close/>
                  <a:moveTo>
                    <a:pt x="64" y="2016"/>
                  </a:moveTo>
                  <a:lnTo>
                    <a:pt x="64" y="2080"/>
                  </a:lnTo>
                  <a:cubicBezTo>
                    <a:pt x="64" y="2098"/>
                    <a:pt x="50" y="2112"/>
                    <a:pt x="32" y="2112"/>
                  </a:cubicBezTo>
                  <a:cubicBezTo>
                    <a:pt x="15" y="2112"/>
                    <a:pt x="0" y="2098"/>
                    <a:pt x="0" y="2080"/>
                  </a:cubicBezTo>
                  <a:lnTo>
                    <a:pt x="0" y="2016"/>
                  </a:lnTo>
                  <a:cubicBezTo>
                    <a:pt x="0" y="1998"/>
                    <a:pt x="15" y="1984"/>
                    <a:pt x="32" y="1984"/>
                  </a:cubicBezTo>
                  <a:cubicBezTo>
                    <a:pt x="50" y="1984"/>
                    <a:pt x="64" y="1998"/>
                    <a:pt x="64" y="2016"/>
                  </a:cubicBezTo>
                  <a:close/>
                  <a:moveTo>
                    <a:pt x="64" y="2208"/>
                  </a:moveTo>
                  <a:lnTo>
                    <a:pt x="64" y="2272"/>
                  </a:lnTo>
                  <a:cubicBezTo>
                    <a:pt x="64" y="2290"/>
                    <a:pt x="50" y="2304"/>
                    <a:pt x="32" y="2304"/>
                  </a:cubicBezTo>
                  <a:cubicBezTo>
                    <a:pt x="15" y="2304"/>
                    <a:pt x="0" y="2290"/>
                    <a:pt x="0" y="2272"/>
                  </a:cubicBezTo>
                  <a:lnTo>
                    <a:pt x="0" y="2208"/>
                  </a:lnTo>
                  <a:cubicBezTo>
                    <a:pt x="0" y="2190"/>
                    <a:pt x="15" y="2176"/>
                    <a:pt x="32" y="2176"/>
                  </a:cubicBezTo>
                  <a:cubicBezTo>
                    <a:pt x="50" y="2176"/>
                    <a:pt x="64" y="2190"/>
                    <a:pt x="64" y="2208"/>
                  </a:cubicBezTo>
                  <a:close/>
                  <a:moveTo>
                    <a:pt x="64" y="2400"/>
                  </a:moveTo>
                  <a:lnTo>
                    <a:pt x="64" y="2464"/>
                  </a:lnTo>
                  <a:cubicBezTo>
                    <a:pt x="64" y="2482"/>
                    <a:pt x="50" y="2496"/>
                    <a:pt x="32" y="2496"/>
                  </a:cubicBezTo>
                  <a:cubicBezTo>
                    <a:pt x="15" y="2496"/>
                    <a:pt x="0" y="2482"/>
                    <a:pt x="0" y="2464"/>
                  </a:cubicBezTo>
                  <a:lnTo>
                    <a:pt x="0" y="2400"/>
                  </a:lnTo>
                  <a:cubicBezTo>
                    <a:pt x="0" y="2382"/>
                    <a:pt x="15" y="2368"/>
                    <a:pt x="32" y="2368"/>
                  </a:cubicBezTo>
                  <a:cubicBezTo>
                    <a:pt x="50" y="2368"/>
                    <a:pt x="64" y="2382"/>
                    <a:pt x="64" y="2400"/>
                  </a:cubicBezTo>
                  <a:close/>
                  <a:moveTo>
                    <a:pt x="64" y="2592"/>
                  </a:moveTo>
                  <a:lnTo>
                    <a:pt x="64" y="2656"/>
                  </a:lnTo>
                  <a:cubicBezTo>
                    <a:pt x="64" y="2674"/>
                    <a:pt x="50" y="2688"/>
                    <a:pt x="32" y="2688"/>
                  </a:cubicBezTo>
                  <a:cubicBezTo>
                    <a:pt x="15" y="2688"/>
                    <a:pt x="0" y="2674"/>
                    <a:pt x="0" y="2656"/>
                  </a:cubicBezTo>
                  <a:lnTo>
                    <a:pt x="0" y="2592"/>
                  </a:lnTo>
                  <a:cubicBezTo>
                    <a:pt x="0" y="2574"/>
                    <a:pt x="15" y="2560"/>
                    <a:pt x="32" y="2560"/>
                  </a:cubicBezTo>
                  <a:cubicBezTo>
                    <a:pt x="50" y="2560"/>
                    <a:pt x="64" y="2574"/>
                    <a:pt x="64" y="2592"/>
                  </a:cubicBezTo>
                  <a:close/>
                  <a:moveTo>
                    <a:pt x="64" y="2784"/>
                  </a:moveTo>
                  <a:lnTo>
                    <a:pt x="64" y="2848"/>
                  </a:lnTo>
                  <a:cubicBezTo>
                    <a:pt x="64" y="2866"/>
                    <a:pt x="50" y="2880"/>
                    <a:pt x="32" y="2880"/>
                  </a:cubicBezTo>
                  <a:cubicBezTo>
                    <a:pt x="15" y="2880"/>
                    <a:pt x="0" y="2866"/>
                    <a:pt x="0" y="2848"/>
                  </a:cubicBezTo>
                  <a:lnTo>
                    <a:pt x="0" y="2784"/>
                  </a:lnTo>
                  <a:cubicBezTo>
                    <a:pt x="0" y="2766"/>
                    <a:pt x="15" y="2752"/>
                    <a:pt x="32" y="2752"/>
                  </a:cubicBezTo>
                  <a:cubicBezTo>
                    <a:pt x="50" y="2752"/>
                    <a:pt x="64" y="2766"/>
                    <a:pt x="64" y="2784"/>
                  </a:cubicBezTo>
                  <a:close/>
                  <a:moveTo>
                    <a:pt x="64" y="2976"/>
                  </a:moveTo>
                  <a:lnTo>
                    <a:pt x="64" y="3040"/>
                  </a:lnTo>
                  <a:cubicBezTo>
                    <a:pt x="64" y="3058"/>
                    <a:pt x="50" y="3072"/>
                    <a:pt x="32" y="3072"/>
                  </a:cubicBezTo>
                  <a:cubicBezTo>
                    <a:pt x="15" y="3072"/>
                    <a:pt x="0" y="3058"/>
                    <a:pt x="0" y="3040"/>
                  </a:cubicBezTo>
                  <a:lnTo>
                    <a:pt x="0" y="2976"/>
                  </a:lnTo>
                  <a:cubicBezTo>
                    <a:pt x="0" y="2958"/>
                    <a:pt x="15" y="2944"/>
                    <a:pt x="32" y="2944"/>
                  </a:cubicBezTo>
                  <a:cubicBezTo>
                    <a:pt x="50" y="2944"/>
                    <a:pt x="64" y="2958"/>
                    <a:pt x="64" y="2976"/>
                  </a:cubicBezTo>
                  <a:close/>
                  <a:moveTo>
                    <a:pt x="64" y="3168"/>
                  </a:moveTo>
                  <a:lnTo>
                    <a:pt x="64" y="3232"/>
                  </a:lnTo>
                  <a:cubicBezTo>
                    <a:pt x="64" y="3250"/>
                    <a:pt x="50" y="3264"/>
                    <a:pt x="32" y="3264"/>
                  </a:cubicBezTo>
                  <a:cubicBezTo>
                    <a:pt x="15" y="3264"/>
                    <a:pt x="0" y="3250"/>
                    <a:pt x="0" y="3232"/>
                  </a:cubicBezTo>
                  <a:lnTo>
                    <a:pt x="0" y="3168"/>
                  </a:lnTo>
                  <a:cubicBezTo>
                    <a:pt x="0" y="3150"/>
                    <a:pt x="15" y="3136"/>
                    <a:pt x="32" y="3136"/>
                  </a:cubicBezTo>
                  <a:cubicBezTo>
                    <a:pt x="50" y="3136"/>
                    <a:pt x="64" y="3150"/>
                    <a:pt x="64" y="3168"/>
                  </a:cubicBezTo>
                  <a:close/>
                  <a:moveTo>
                    <a:pt x="64" y="3360"/>
                  </a:moveTo>
                  <a:lnTo>
                    <a:pt x="64" y="3424"/>
                  </a:lnTo>
                  <a:cubicBezTo>
                    <a:pt x="64" y="3442"/>
                    <a:pt x="50" y="3456"/>
                    <a:pt x="32" y="3456"/>
                  </a:cubicBezTo>
                  <a:cubicBezTo>
                    <a:pt x="15" y="3456"/>
                    <a:pt x="0" y="3442"/>
                    <a:pt x="0" y="3424"/>
                  </a:cubicBezTo>
                  <a:lnTo>
                    <a:pt x="0" y="3360"/>
                  </a:lnTo>
                  <a:cubicBezTo>
                    <a:pt x="0" y="3342"/>
                    <a:pt x="15" y="3328"/>
                    <a:pt x="32" y="3328"/>
                  </a:cubicBezTo>
                  <a:cubicBezTo>
                    <a:pt x="50" y="3328"/>
                    <a:pt x="64" y="3342"/>
                    <a:pt x="64" y="3360"/>
                  </a:cubicBezTo>
                  <a:close/>
                  <a:moveTo>
                    <a:pt x="64" y="3552"/>
                  </a:moveTo>
                  <a:lnTo>
                    <a:pt x="64" y="3616"/>
                  </a:lnTo>
                  <a:cubicBezTo>
                    <a:pt x="64" y="3634"/>
                    <a:pt x="50" y="3648"/>
                    <a:pt x="32" y="3648"/>
                  </a:cubicBezTo>
                  <a:cubicBezTo>
                    <a:pt x="15" y="3648"/>
                    <a:pt x="0" y="3634"/>
                    <a:pt x="0" y="3616"/>
                  </a:cubicBezTo>
                  <a:lnTo>
                    <a:pt x="0" y="3552"/>
                  </a:lnTo>
                  <a:cubicBezTo>
                    <a:pt x="0" y="3534"/>
                    <a:pt x="15" y="3520"/>
                    <a:pt x="32" y="3520"/>
                  </a:cubicBezTo>
                  <a:cubicBezTo>
                    <a:pt x="50" y="3520"/>
                    <a:pt x="64" y="3534"/>
                    <a:pt x="64" y="3552"/>
                  </a:cubicBezTo>
                  <a:close/>
                  <a:moveTo>
                    <a:pt x="64" y="3744"/>
                  </a:moveTo>
                  <a:lnTo>
                    <a:pt x="64" y="3808"/>
                  </a:lnTo>
                  <a:cubicBezTo>
                    <a:pt x="64" y="3826"/>
                    <a:pt x="50" y="3840"/>
                    <a:pt x="32" y="3840"/>
                  </a:cubicBezTo>
                  <a:cubicBezTo>
                    <a:pt x="15" y="3840"/>
                    <a:pt x="0" y="3826"/>
                    <a:pt x="0" y="3808"/>
                  </a:cubicBezTo>
                  <a:lnTo>
                    <a:pt x="0" y="3744"/>
                  </a:lnTo>
                  <a:cubicBezTo>
                    <a:pt x="0" y="3726"/>
                    <a:pt x="15" y="3712"/>
                    <a:pt x="32" y="3712"/>
                  </a:cubicBezTo>
                  <a:cubicBezTo>
                    <a:pt x="50" y="3712"/>
                    <a:pt x="64" y="3726"/>
                    <a:pt x="64" y="3744"/>
                  </a:cubicBezTo>
                  <a:close/>
                  <a:moveTo>
                    <a:pt x="64" y="3936"/>
                  </a:moveTo>
                  <a:lnTo>
                    <a:pt x="64" y="4000"/>
                  </a:lnTo>
                  <a:cubicBezTo>
                    <a:pt x="64" y="4018"/>
                    <a:pt x="50" y="4032"/>
                    <a:pt x="32" y="4032"/>
                  </a:cubicBezTo>
                  <a:cubicBezTo>
                    <a:pt x="15" y="4032"/>
                    <a:pt x="0" y="4018"/>
                    <a:pt x="0" y="4000"/>
                  </a:cubicBezTo>
                  <a:lnTo>
                    <a:pt x="0" y="3936"/>
                  </a:lnTo>
                  <a:cubicBezTo>
                    <a:pt x="0" y="3918"/>
                    <a:pt x="15" y="3904"/>
                    <a:pt x="32" y="3904"/>
                  </a:cubicBezTo>
                  <a:cubicBezTo>
                    <a:pt x="50" y="3904"/>
                    <a:pt x="64" y="3918"/>
                    <a:pt x="64" y="3936"/>
                  </a:cubicBezTo>
                  <a:close/>
                  <a:moveTo>
                    <a:pt x="64" y="4128"/>
                  </a:moveTo>
                  <a:lnTo>
                    <a:pt x="64" y="4192"/>
                  </a:lnTo>
                  <a:cubicBezTo>
                    <a:pt x="64" y="4210"/>
                    <a:pt x="50" y="4224"/>
                    <a:pt x="32" y="4224"/>
                  </a:cubicBezTo>
                  <a:cubicBezTo>
                    <a:pt x="15" y="4224"/>
                    <a:pt x="0" y="4210"/>
                    <a:pt x="0" y="4192"/>
                  </a:cubicBezTo>
                  <a:lnTo>
                    <a:pt x="0" y="4128"/>
                  </a:lnTo>
                  <a:cubicBezTo>
                    <a:pt x="0" y="4110"/>
                    <a:pt x="15" y="4096"/>
                    <a:pt x="32" y="4096"/>
                  </a:cubicBezTo>
                  <a:cubicBezTo>
                    <a:pt x="50" y="4096"/>
                    <a:pt x="64" y="4110"/>
                    <a:pt x="64" y="4128"/>
                  </a:cubicBezTo>
                  <a:close/>
                  <a:moveTo>
                    <a:pt x="64" y="4320"/>
                  </a:moveTo>
                  <a:lnTo>
                    <a:pt x="64" y="4384"/>
                  </a:lnTo>
                  <a:cubicBezTo>
                    <a:pt x="64" y="4402"/>
                    <a:pt x="50" y="4416"/>
                    <a:pt x="32" y="4416"/>
                  </a:cubicBezTo>
                  <a:cubicBezTo>
                    <a:pt x="15" y="4416"/>
                    <a:pt x="0" y="4402"/>
                    <a:pt x="0" y="4384"/>
                  </a:cubicBezTo>
                  <a:lnTo>
                    <a:pt x="0" y="4320"/>
                  </a:lnTo>
                  <a:cubicBezTo>
                    <a:pt x="0" y="4302"/>
                    <a:pt x="15" y="4288"/>
                    <a:pt x="32" y="4288"/>
                  </a:cubicBezTo>
                  <a:cubicBezTo>
                    <a:pt x="50" y="4288"/>
                    <a:pt x="64" y="4302"/>
                    <a:pt x="64" y="4320"/>
                  </a:cubicBezTo>
                  <a:close/>
                  <a:moveTo>
                    <a:pt x="64" y="4512"/>
                  </a:moveTo>
                  <a:lnTo>
                    <a:pt x="64" y="4576"/>
                  </a:lnTo>
                  <a:cubicBezTo>
                    <a:pt x="64" y="4594"/>
                    <a:pt x="50" y="4608"/>
                    <a:pt x="32" y="4608"/>
                  </a:cubicBezTo>
                  <a:cubicBezTo>
                    <a:pt x="15" y="4608"/>
                    <a:pt x="0" y="4594"/>
                    <a:pt x="0" y="4576"/>
                  </a:cubicBezTo>
                  <a:lnTo>
                    <a:pt x="0" y="4512"/>
                  </a:lnTo>
                  <a:cubicBezTo>
                    <a:pt x="0" y="4494"/>
                    <a:pt x="15" y="4480"/>
                    <a:pt x="32" y="4480"/>
                  </a:cubicBezTo>
                  <a:cubicBezTo>
                    <a:pt x="50" y="4480"/>
                    <a:pt x="64" y="4494"/>
                    <a:pt x="64" y="4512"/>
                  </a:cubicBezTo>
                  <a:close/>
                  <a:moveTo>
                    <a:pt x="64" y="4704"/>
                  </a:moveTo>
                  <a:lnTo>
                    <a:pt x="64" y="4768"/>
                  </a:lnTo>
                  <a:cubicBezTo>
                    <a:pt x="64" y="4786"/>
                    <a:pt x="50" y="4800"/>
                    <a:pt x="32" y="4800"/>
                  </a:cubicBezTo>
                  <a:cubicBezTo>
                    <a:pt x="15" y="4800"/>
                    <a:pt x="0" y="4786"/>
                    <a:pt x="0" y="4768"/>
                  </a:cubicBezTo>
                  <a:lnTo>
                    <a:pt x="0" y="4704"/>
                  </a:lnTo>
                  <a:cubicBezTo>
                    <a:pt x="0" y="4686"/>
                    <a:pt x="15" y="4672"/>
                    <a:pt x="32" y="4672"/>
                  </a:cubicBezTo>
                  <a:cubicBezTo>
                    <a:pt x="50" y="4672"/>
                    <a:pt x="64" y="4686"/>
                    <a:pt x="64" y="4704"/>
                  </a:cubicBezTo>
                  <a:close/>
                  <a:moveTo>
                    <a:pt x="64" y="4896"/>
                  </a:moveTo>
                  <a:lnTo>
                    <a:pt x="64" y="4960"/>
                  </a:lnTo>
                  <a:cubicBezTo>
                    <a:pt x="64" y="4978"/>
                    <a:pt x="50" y="4992"/>
                    <a:pt x="32" y="4992"/>
                  </a:cubicBezTo>
                  <a:cubicBezTo>
                    <a:pt x="15" y="4992"/>
                    <a:pt x="0" y="4978"/>
                    <a:pt x="0" y="4960"/>
                  </a:cubicBezTo>
                  <a:lnTo>
                    <a:pt x="0" y="4896"/>
                  </a:lnTo>
                  <a:cubicBezTo>
                    <a:pt x="0" y="4878"/>
                    <a:pt x="15" y="4864"/>
                    <a:pt x="32" y="4864"/>
                  </a:cubicBezTo>
                  <a:cubicBezTo>
                    <a:pt x="50" y="4864"/>
                    <a:pt x="64" y="4878"/>
                    <a:pt x="64" y="4896"/>
                  </a:cubicBezTo>
                  <a:close/>
                  <a:moveTo>
                    <a:pt x="64" y="5088"/>
                  </a:moveTo>
                  <a:lnTo>
                    <a:pt x="64" y="5152"/>
                  </a:lnTo>
                  <a:cubicBezTo>
                    <a:pt x="64" y="5170"/>
                    <a:pt x="50" y="5184"/>
                    <a:pt x="32" y="5184"/>
                  </a:cubicBezTo>
                  <a:cubicBezTo>
                    <a:pt x="15" y="5184"/>
                    <a:pt x="0" y="5170"/>
                    <a:pt x="0" y="5152"/>
                  </a:cubicBezTo>
                  <a:lnTo>
                    <a:pt x="0" y="5088"/>
                  </a:lnTo>
                  <a:cubicBezTo>
                    <a:pt x="0" y="5070"/>
                    <a:pt x="15" y="5056"/>
                    <a:pt x="32" y="5056"/>
                  </a:cubicBezTo>
                  <a:cubicBezTo>
                    <a:pt x="50" y="5056"/>
                    <a:pt x="64" y="5070"/>
                    <a:pt x="64" y="5088"/>
                  </a:cubicBezTo>
                  <a:close/>
                  <a:moveTo>
                    <a:pt x="64" y="5280"/>
                  </a:moveTo>
                  <a:lnTo>
                    <a:pt x="64" y="5344"/>
                  </a:lnTo>
                  <a:cubicBezTo>
                    <a:pt x="64" y="5362"/>
                    <a:pt x="50" y="5376"/>
                    <a:pt x="32" y="5376"/>
                  </a:cubicBezTo>
                  <a:cubicBezTo>
                    <a:pt x="15" y="5376"/>
                    <a:pt x="0" y="5362"/>
                    <a:pt x="0" y="5344"/>
                  </a:cubicBezTo>
                  <a:lnTo>
                    <a:pt x="0" y="5280"/>
                  </a:lnTo>
                  <a:cubicBezTo>
                    <a:pt x="0" y="5262"/>
                    <a:pt x="15" y="5248"/>
                    <a:pt x="32" y="5248"/>
                  </a:cubicBezTo>
                  <a:cubicBezTo>
                    <a:pt x="50" y="5248"/>
                    <a:pt x="64" y="5262"/>
                    <a:pt x="64" y="5280"/>
                  </a:cubicBezTo>
                  <a:close/>
                  <a:moveTo>
                    <a:pt x="64" y="5472"/>
                  </a:moveTo>
                  <a:lnTo>
                    <a:pt x="64" y="5536"/>
                  </a:lnTo>
                  <a:cubicBezTo>
                    <a:pt x="64" y="5554"/>
                    <a:pt x="50" y="5568"/>
                    <a:pt x="32" y="5568"/>
                  </a:cubicBezTo>
                  <a:cubicBezTo>
                    <a:pt x="15" y="5568"/>
                    <a:pt x="0" y="5554"/>
                    <a:pt x="0" y="5536"/>
                  </a:cubicBezTo>
                  <a:lnTo>
                    <a:pt x="0" y="5472"/>
                  </a:lnTo>
                  <a:cubicBezTo>
                    <a:pt x="0" y="5454"/>
                    <a:pt x="15" y="5440"/>
                    <a:pt x="32" y="5440"/>
                  </a:cubicBezTo>
                  <a:cubicBezTo>
                    <a:pt x="50" y="5440"/>
                    <a:pt x="64" y="5454"/>
                    <a:pt x="64" y="5472"/>
                  </a:cubicBezTo>
                  <a:close/>
                  <a:moveTo>
                    <a:pt x="64" y="5664"/>
                  </a:moveTo>
                  <a:lnTo>
                    <a:pt x="64" y="5728"/>
                  </a:lnTo>
                  <a:cubicBezTo>
                    <a:pt x="64" y="5746"/>
                    <a:pt x="50" y="5760"/>
                    <a:pt x="32" y="5760"/>
                  </a:cubicBezTo>
                  <a:cubicBezTo>
                    <a:pt x="15" y="5760"/>
                    <a:pt x="0" y="5746"/>
                    <a:pt x="0" y="5728"/>
                  </a:cubicBezTo>
                  <a:lnTo>
                    <a:pt x="0" y="5664"/>
                  </a:lnTo>
                  <a:cubicBezTo>
                    <a:pt x="0" y="5646"/>
                    <a:pt x="15" y="5632"/>
                    <a:pt x="32" y="5632"/>
                  </a:cubicBezTo>
                  <a:cubicBezTo>
                    <a:pt x="50" y="5632"/>
                    <a:pt x="64" y="5646"/>
                    <a:pt x="64" y="5664"/>
                  </a:cubicBezTo>
                  <a:close/>
                  <a:moveTo>
                    <a:pt x="64" y="5856"/>
                  </a:moveTo>
                  <a:lnTo>
                    <a:pt x="64" y="5920"/>
                  </a:lnTo>
                  <a:cubicBezTo>
                    <a:pt x="64" y="5938"/>
                    <a:pt x="50" y="5952"/>
                    <a:pt x="32" y="5952"/>
                  </a:cubicBezTo>
                  <a:cubicBezTo>
                    <a:pt x="15" y="5952"/>
                    <a:pt x="0" y="5938"/>
                    <a:pt x="0" y="5920"/>
                  </a:cubicBezTo>
                  <a:lnTo>
                    <a:pt x="0" y="5856"/>
                  </a:lnTo>
                  <a:cubicBezTo>
                    <a:pt x="0" y="5838"/>
                    <a:pt x="15" y="5824"/>
                    <a:pt x="32" y="5824"/>
                  </a:cubicBezTo>
                  <a:cubicBezTo>
                    <a:pt x="50" y="5824"/>
                    <a:pt x="64" y="5838"/>
                    <a:pt x="64" y="5856"/>
                  </a:cubicBezTo>
                  <a:close/>
                  <a:moveTo>
                    <a:pt x="64" y="6048"/>
                  </a:moveTo>
                  <a:lnTo>
                    <a:pt x="64" y="6112"/>
                  </a:lnTo>
                  <a:cubicBezTo>
                    <a:pt x="64" y="6130"/>
                    <a:pt x="50" y="6144"/>
                    <a:pt x="32" y="6144"/>
                  </a:cubicBezTo>
                  <a:cubicBezTo>
                    <a:pt x="15" y="6144"/>
                    <a:pt x="0" y="6130"/>
                    <a:pt x="0" y="6112"/>
                  </a:cubicBezTo>
                  <a:lnTo>
                    <a:pt x="0" y="6048"/>
                  </a:lnTo>
                  <a:cubicBezTo>
                    <a:pt x="0" y="6030"/>
                    <a:pt x="15" y="6016"/>
                    <a:pt x="32" y="6016"/>
                  </a:cubicBezTo>
                  <a:cubicBezTo>
                    <a:pt x="50" y="6016"/>
                    <a:pt x="64" y="6030"/>
                    <a:pt x="64" y="6048"/>
                  </a:cubicBezTo>
                  <a:close/>
                  <a:moveTo>
                    <a:pt x="64" y="6240"/>
                  </a:moveTo>
                  <a:lnTo>
                    <a:pt x="64" y="6304"/>
                  </a:lnTo>
                  <a:cubicBezTo>
                    <a:pt x="64" y="6322"/>
                    <a:pt x="50" y="6336"/>
                    <a:pt x="32" y="6336"/>
                  </a:cubicBezTo>
                  <a:cubicBezTo>
                    <a:pt x="15" y="6336"/>
                    <a:pt x="0" y="6322"/>
                    <a:pt x="0" y="6304"/>
                  </a:cubicBezTo>
                  <a:lnTo>
                    <a:pt x="0" y="6240"/>
                  </a:lnTo>
                  <a:cubicBezTo>
                    <a:pt x="0" y="6222"/>
                    <a:pt x="15" y="6208"/>
                    <a:pt x="32" y="6208"/>
                  </a:cubicBezTo>
                  <a:cubicBezTo>
                    <a:pt x="50" y="6208"/>
                    <a:pt x="64" y="6222"/>
                    <a:pt x="64" y="6240"/>
                  </a:cubicBezTo>
                  <a:close/>
                  <a:moveTo>
                    <a:pt x="64" y="6432"/>
                  </a:moveTo>
                  <a:lnTo>
                    <a:pt x="64" y="6496"/>
                  </a:lnTo>
                  <a:cubicBezTo>
                    <a:pt x="64" y="6514"/>
                    <a:pt x="50" y="6528"/>
                    <a:pt x="32" y="6528"/>
                  </a:cubicBezTo>
                  <a:cubicBezTo>
                    <a:pt x="15" y="6528"/>
                    <a:pt x="0" y="6514"/>
                    <a:pt x="0" y="6496"/>
                  </a:cubicBezTo>
                  <a:lnTo>
                    <a:pt x="0" y="6432"/>
                  </a:lnTo>
                  <a:cubicBezTo>
                    <a:pt x="0" y="6414"/>
                    <a:pt x="15" y="6400"/>
                    <a:pt x="32" y="6400"/>
                  </a:cubicBezTo>
                  <a:cubicBezTo>
                    <a:pt x="50" y="6400"/>
                    <a:pt x="64" y="6414"/>
                    <a:pt x="64" y="6432"/>
                  </a:cubicBezTo>
                  <a:close/>
                  <a:moveTo>
                    <a:pt x="64" y="6624"/>
                  </a:moveTo>
                  <a:lnTo>
                    <a:pt x="64" y="6688"/>
                  </a:lnTo>
                  <a:cubicBezTo>
                    <a:pt x="64" y="6706"/>
                    <a:pt x="50" y="6720"/>
                    <a:pt x="32" y="6720"/>
                  </a:cubicBezTo>
                  <a:cubicBezTo>
                    <a:pt x="15" y="6720"/>
                    <a:pt x="0" y="6706"/>
                    <a:pt x="0" y="6688"/>
                  </a:cubicBezTo>
                  <a:lnTo>
                    <a:pt x="0" y="6624"/>
                  </a:lnTo>
                  <a:cubicBezTo>
                    <a:pt x="0" y="6606"/>
                    <a:pt x="15" y="6592"/>
                    <a:pt x="32" y="6592"/>
                  </a:cubicBezTo>
                  <a:cubicBezTo>
                    <a:pt x="50" y="6592"/>
                    <a:pt x="64" y="6606"/>
                    <a:pt x="64" y="6624"/>
                  </a:cubicBezTo>
                  <a:close/>
                  <a:moveTo>
                    <a:pt x="152" y="6664"/>
                  </a:moveTo>
                  <a:lnTo>
                    <a:pt x="216" y="6664"/>
                  </a:lnTo>
                  <a:cubicBezTo>
                    <a:pt x="234" y="6664"/>
                    <a:pt x="248" y="6678"/>
                    <a:pt x="248" y="6696"/>
                  </a:cubicBezTo>
                  <a:cubicBezTo>
                    <a:pt x="248" y="6714"/>
                    <a:pt x="234" y="6728"/>
                    <a:pt x="216" y="6728"/>
                  </a:cubicBezTo>
                  <a:lnTo>
                    <a:pt x="152" y="6728"/>
                  </a:lnTo>
                  <a:cubicBezTo>
                    <a:pt x="135" y="6728"/>
                    <a:pt x="120" y="6714"/>
                    <a:pt x="120" y="6696"/>
                  </a:cubicBezTo>
                  <a:cubicBezTo>
                    <a:pt x="120" y="6678"/>
                    <a:pt x="135" y="6664"/>
                    <a:pt x="152" y="6664"/>
                  </a:cubicBezTo>
                  <a:close/>
                  <a:moveTo>
                    <a:pt x="344" y="6664"/>
                  </a:moveTo>
                  <a:lnTo>
                    <a:pt x="408" y="6664"/>
                  </a:lnTo>
                  <a:cubicBezTo>
                    <a:pt x="426" y="6664"/>
                    <a:pt x="440" y="6678"/>
                    <a:pt x="440" y="6696"/>
                  </a:cubicBezTo>
                  <a:cubicBezTo>
                    <a:pt x="440" y="6714"/>
                    <a:pt x="426" y="6728"/>
                    <a:pt x="408" y="6728"/>
                  </a:cubicBezTo>
                  <a:lnTo>
                    <a:pt x="344" y="6728"/>
                  </a:lnTo>
                  <a:cubicBezTo>
                    <a:pt x="327" y="6728"/>
                    <a:pt x="312" y="6714"/>
                    <a:pt x="312" y="6696"/>
                  </a:cubicBezTo>
                  <a:cubicBezTo>
                    <a:pt x="312" y="6678"/>
                    <a:pt x="327" y="6664"/>
                    <a:pt x="344" y="6664"/>
                  </a:cubicBezTo>
                  <a:close/>
                  <a:moveTo>
                    <a:pt x="536" y="6664"/>
                  </a:moveTo>
                  <a:lnTo>
                    <a:pt x="600" y="6664"/>
                  </a:lnTo>
                  <a:cubicBezTo>
                    <a:pt x="618" y="6664"/>
                    <a:pt x="632" y="6678"/>
                    <a:pt x="632" y="6696"/>
                  </a:cubicBezTo>
                  <a:cubicBezTo>
                    <a:pt x="632" y="6714"/>
                    <a:pt x="618" y="6728"/>
                    <a:pt x="600" y="6728"/>
                  </a:cubicBezTo>
                  <a:lnTo>
                    <a:pt x="536" y="6728"/>
                  </a:lnTo>
                  <a:cubicBezTo>
                    <a:pt x="519" y="6728"/>
                    <a:pt x="504" y="6714"/>
                    <a:pt x="504" y="6696"/>
                  </a:cubicBezTo>
                  <a:cubicBezTo>
                    <a:pt x="504" y="6678"/>
                    <a:pt x="519" y="6664"/>
                    <a:pt x="536" y="6664"/>
                  </a:cubicBezTo>
                  <a:close/>
                  <a:moveTo>
                    <a:pt x="728" y="6664"/>
                  </a:moveTo>
                  <a:lnTo>
                    <a:pt x="792" y="6664"/>
                  </a:lnTo>
                  <a:cubicBezTo>
                    <a:pt x="810" y="6664"/>
                    <a:pt x="824" y="6678"/>
                    <a:pt x="824" y="6696"/>
                  </a:cubicBezTo>
                  <a:cubicBezTo>
                    <a:pt x="824" y="6714"/>
                    <a:pt x="810" y="6728"/>
                    <a:pt x="792" y="6728"/>
                  </a:cubicBezTo>
                  <a:lnTo>
                    <a:pt x="728" y="6728"/>
                  </a:lnTo>
                  <a:cubicBezTo>
                    <a:pt x="711" y="6728"/>
                    <a:pt x="696" y="6714"/>
                    <a:pt x="696" y="6696"/>
                  </a:cubicBezTo>
                  <a:cubicBezTo>
                    <a:pt x="696" y="6678"/>
                    <a:pt x="711" y="6664"/>
                    <a:pt x="728" y="6664"/>
                  </a:cubicBezTo>
                  <a:close/>
                  <a:moveTo>
                    <a:pt x="920" y="6664"/>
                  </a:moveTo>
                  <a:lnTo>
                    <a:pt x="984" y="6664"/>
                  </a:lnTo>
                  <a:cubicBezTo>
                    <a:pt x="1002" y="6664"/>
                    <a:pt x="1016" y="6678"/>
                    <a:pt x="1016" y="6696"/>
                  </a:cubicBezTo>
                  <a:cubicBezTo>
                    <a:pt x="1016" y="6714"/>
                    <a:pt x="1002" y="6728"/>
                    <a:pt x="984" y="6728"/>
                  </a:cubicBezTo>
                  <a:lnTo>
                    <a:pt x="920" y="6728"/>
                  </a:lnTo>
                  <a:cubicBezTo>
                    <a:pt x="903" y="6728"/>
                    <a:pt x="888" y="6714"/>
                    <a:pt x="888" y="6696"/>
                  </a:cubicBezTo>
                  <a:cubicBezTo>
                    <a:pt x="888" y="6678"/>
                    <a:pt x="903" y="6664"/>
                    <a:pt x="920" y="6664"/>
                  </a:cubicBezTo>
                  <a:close/>
                  <a:moveTo>
                    <a:pt x="1112" y="6664"/>
                  </a:moveTo>
                  <a:lnTo>
                    <a:pt x="1176" y="6664"/>
                  </a:lnTo>
                  <a:cubicBezTo>
                    <a:pt x="1194" y="6664"/>
                    <a:pt x="1208" y="6678"/>
                    <a:pt x="1208" y="6696"/>
                  </a:cubicBezTo>
                  <a:cubicBezTo>
                    <a:pt x="1208" y="6714"/>
                    <a:pt x="1194" y="6728"/>
                    <a:pt x="1176" y="6728"/>
                  </a:cubicBezTo>
                  <a:lnTo>
                    <a:pt x="1112" y="6728"/>
                  </a:lnTo>
                  <a:cubicBezTo>
                    <a:pt x="1095" y="6728"/>
                    <a:pt x="1080" y="6714"/>
                    <a:pt x="1080" y="6696"/>
                  </a:cubicBezTo>
                  <a:cubicBezTo>
                    <a:pt x="1080" y="6678"/>
                    <a:pt x="1095" y="6664"/>
                    <a:pt x="1112" y="6664"/>
                  </a:cubicBezTo>
                  <a:close/>
                  <a:moveTo>
                    <a:pt x="1304" y="6664"/>
                  </a:moveTo>
                  <a:lnTo>
                    <a:pt x="1368" y="6664"/>
                  </a:lnTo>
                  <a:cubicBezTo>
                    <a:pt x="1386" y="6664"/>
                    <a:pt x="1400" y="6678"/>
                    <a:pt x="1400" y="6696"/>
                  </a:cubicBezTo>
                  <a:cubicBezTo>
                    <a:pt x="1400" y="6714"/>
                    <a:pt x="1386" y="6728"/>
                    <a:pt x="1368" y="6728"/>
                  </a:cubicBezTo>
                  <a:lnTo>
                    <a:pt x="1304" y="6728"/>
                  </a:lnTo>
                  <a:cubicBezTo>
                    <a:pt x="1287" y="6728"/>
                    <a:pt x="1272" y="6714"/>
                    <a:pt x="1272" y="6696"/>
                  </a:cubicBezTo>
                  <a:cubicBezTo>
                    <a:pt x="1272" y="6678"/>
                    <a:pt x="1287" y="6664"/>
                    <a:pt x="1304" y="6664"/>
                  </a:cubicBezTo>
                  <a:close/>
                  <a:moveTo>
                    <a:pt x="1496" y="6664"/>
                  </a:moveTo>
                  <a:lnTo>
                    <a:pt x="1560" y="6664"/>
                  </a:lnTo>
                  <a:cubicBezTo>
                    <a:pt x="1578" y="6664"/>
                    <a:pt x="1592" y="6678"/>
                    <a:pt x="1592" y="6696"/>
                  </a:cubicBezTo>
                  <a:cubicBezTo>
                    <a:pt x="1592" y="6714"/>
                    <a:pt x="1578" y="6728"/>
                    <a:pt x="1560" y="6728"/>
                  </a:cubicBezTo>
                  <a:lnTo>
                    <a:pt x="1496" y="6728"/>
                  </a:lnTo>
                  <a:cubicBezTo>
                    <a:pt x="1479" y="6728"/>
                    <a:pt x="1464" y="6714"/>
                    <a:pt x="1464" y="6696"/>
                  </a:cubicBezTo>
                  <a:cubicBezTo>
                    <a:pt x="1464" y="6678"/>
                    <a:pt x="1479" y="6664"/>
                    <a:pt x="1496" y="6664"/>
                  </a:cubicBezTo>
                  <a:close/>
                  <a:moveTo>
                    <a:pt x="1688" y="6664"/>
                  </a:moveTo>
                  <a:lnTo>
                    <a:pt x="1752" y="6664"/>
                  </a:lnTo>
                  <a:cubicBezTo>
                    <a:pt x="1770" y="6664"/>
                    <a:pt x="1784" y="6678"/>
                    <a:pt x="1784" y="6696"/>
                  </a:cubicBezTo>
                  <a:cubicBezTo>
                    <a:pt x="1784" y="6714"/>
                    <a:pt x="1770" y="6728"/>
                    <a:pt x="1752" y="6728"/>
                  </a:cubicBezTo>
                  <a:lnTo>
                    <a:pt x="1688" y="6728"/>
                  </a:lnTo>
                  <a:cubicBezTo>
                    <a:pt x="1671" y="6728"/>
                    <a:pt x="1656" y="6714"/>
                    <a:pt x="1656" y="6696"/>
                  </a:cubicBezTo>
                  <a:cubicBezTo>
                    <a:pt x="1656" y="6678"/>
                    <a:pt x="1671" y="6664"/>
                    <a:pt x="1688" y="6664"/>
                  </a:cubicBezTo>
                  <a:close/>
                  <a:moveTo>
                    <a:pt x="1880" y="6664"/>
                  </a:moveTo>
                  <a:lnTo>
                    <a:pt x="1944" y="6664"/>
                  </a:lnTo>
                  <a:cubicBezTo>
                    <a:pt x="1962" y="6664"/>
                    <a:pt x="1976" y="6678"/>
                    <a:pt x="1976" y="6696"/>
                  </a:cubicBezTo>
                  <a:cubicBezTo>
                    <a:pt x="1976" y="6714"/>
                    <a:pt x="1962" y="6728"/>
                    <a:pt x="1944" y="6728"/>
                  </a:cubicBezTo>
                  <a:lnTo>
                    <a:pt x="1880" y="6728"/>
                  </a:lnTo>
                  <a:cubicBezTo>
                    <a:pt x="1863" y="6728"/>
                    <a:pt x="1848" y="6714"/>
                    <a:pt x="1848" y="6696"/>
                  </a:cubicBezTo>
                  <a:cubicBezTo>
                    <a:pt x="1848" y="6678"/>
                    <a:pt x="1863" y="6664"/>
                    <a:pt x="1880" y="6664"/>
                  </a:cubicBezTo>
                  <a:close/>
                  <a:moveTo>
                    <a:pt x="2072" y="6664"/>
                  </a:moveTo>
                  <a:lnTo>
                    <a:pt x="2136" y="6664"/>
                  </a:lnTo>
                  <a:cubicBezTo>
                    <a:pt x="2154" y="6664"/>
                    <a:pt x="2168" y="6678"/>
                    <a:pt x="2168" y="6696"/>
                  </a:cubicBezTo>
                  <a:cubicBezTo>
                    <a:pt x="2168" y="6714"/>
                    <a:pt x="2154" y="6728"/>
                    <a:pt x="2136" y="6728"/>
                  </a:cubicBezTo>
                  <a:lnTo>
                    <a:pt x="2072" y="6728"/>
                  </a:lnTo>
                  <a:cubicBezTo>
                    <a:pt x="2055" y="6728"/>
                    <a:pt x="2040" y="6714"/>
                    <a:pt x="2040" y="6696"/>
                  </a:cubicBezTo>
                  <a:cubicBezTo>
                    <a:pt x="2040" y="6678"/>
                    <a:pt x="2055" y="6664"/>
                    <a:pt x="2072" y="6664"/>
                  </a:cubicBezTo>
                  <a:close/>
                  <a:moveTo>
                    <a:pt x="2264" y="6664"/>
                  </a:moveTo>
                  <a:lnTo>
                    <a:pt x="2328" y="6664"/>
                  </a:lnTo>
                  <a:cubicBezTo>
                    <a:pt x="2346" y="6664"/>
                    <a:pt x="2360" y="6678"/>
                    <a:pt x="2360" y="6696"/>
                  </a:cubicBezTo>
                  <a:cubicBezTo>
                    <a:pt x="2360" y="6714"/>
                    <a:pt x="2346" y="6728"/>
                    <a:pt x="2328" y="6728"/>
                  </a:cubicBezTo>
                  <a:lnTo>
                    <a:pt x="2264" y="6728"/>
                  </a:lnTo>
                  <a:cubicBezTo>
                    <a:pt x="2247" y="6728"/>
                    <a:pt x="2232" y="6714"/>
                    <a:pt x="2232" y="6696"/>
                  </a:cubicBezTo>
                  <a:cubicBezTo>
                    <a:pt x="2232" y="6678"/>
                    <a:pt x="2247" y="6664"/>
                    <a:pt x="2264" y="6664"/>
                  </a:cubicBezTo>
                  <a:close/>
                  <a:moveTo>
                    <a:pt x="2456" y="6664"/>
                  </a:moveTo>
                  <a:lnTo>
                    <a:pt x="2520" y="6664"/>
                  </a:lnTo>
                  <a:cubicBezTo>
                    <a:pt x="2538" y="6664"/>
                    <a:pt x="2552" y="6678"/>
                    <a:pt x="2552" y="6696"/>
                  </a:cubicBezTo>
                  <a:cubicBezTo>
                    <a:pt x="2552" y="6714"/>
                    <a:pt x="2538" y="6728"/>
                    <a:pt x="2520" y="6728"/>
                  </a:cubicBezTo>
                  <a:lnTo>
                    <a:pt x="2456" y="6728"/>
                  </a:lnTo>
                  <a:cubicBezTo>
                    <a:pt x="2439" y="6728"/>
                    <a:pt x="2424" y="6714"/>
                    <a:pt x="2424" y="6696"/>
                  </a:cubicBezTo>
                  <a:cubicBezTo>
                    <a:pt x="2424" y="6678"/>
                    <a:pt x="2439" y="6664"/>
                    <a:pt x="2456" y="6664"/>
                  </a:cubicBezTo>
                  <a:close/>
                  <a:moveTo>
                    <a:pt x="2648" y="6664"/>
                  </a:moveTo>
                  <a:lnTo>
                    <a:pt x="2712" y="6664"/>
                  </a:lnTo>
                  <a:cubicBezTo>
                    <a:pt x="2730" y="6664"/>
                    <a:pt x="2744" y="6678"/>
                    <a:pt x="2744" y="6696"/>
                  </a:cubicBezTo>
                  <a:cubicBezTo>
                    <a:pt x="2744" y="6714"/>
                    <a:pt x="2730" y="6728"/>
                    <a:pt x="2712" y="6728"/>
                  </a:cubicBezTo>
                  <a:lnTo>
                    <a:pt x="2648" y="6728"/>
                  </a:lnTo>
                  <a:cubicBezTo>
                    <a:pt x="2631" y="6728"/>
                    <a:pt x="2616" y="6714"/>
                    <a:pt x="2616" y="6696"/>
                  </a:cubicBezTo>
                  <a:cubicBezTo>
                    <a:pt x="2616" y="6678"/>
                    <a:pt x="2631" y="6664"/>
                    <a:pt x="2648" y="6664"/>
                  </a:cubicBezTo>
                  <a:close/>
                  <a:moveTo>
                    <a:pt x="2840" y="6664"/>
                  </a:moveTo>
                  <a:lnTo>
                    <a:pt x="2881" y="6664"/>
                  </a:lnTo>
                  <a:lnTo>
                    <a:pt x="2849" y="6696"/>
                  </a:lnTo>
                  <a:lnTo>
                    <a:pt x="2849" y="6672"/>
                  </a:lnTo>
                  <a:cubicBezTo>
                    <a:pt x="2849" y="6655"/>
                    <a:pt x="2863" y="6640"/>
                    <a:pt x="2881" y="6640"/>
                  </a:cubicBezTo>
                  <a:cubicBezTo>
                    <a:pt x="2898" y="6640"/>
                    <a:pt x="2913" y="6655"/>
                    <a:pt x="2913" y="6672"/>
                  </a:cubicBezTo>
                  <a:lnTo>
                    <a:pt x="2913" y="6696"/>
                  </a:lnTo>
                  <a:cubicBezTo>
                    <a:pt x="2913" y="6714"/>
                    <a:pt x="2898" y="6728"/>
                    <a:pt x="2881" y="6728"/>
                  </a:cubicBezTo>
                  <a:lnTo>
                    <a:pt x="2840" y="6728"/>
                  </a:lnTo>
                  <a:cubicBezTo>
                    <a:pt x="2823" y="6728"/>
                    <a:pt x="2808" y="6714"/>
                    <a:pt x="2808" y="6696"/>
                  </a:cubicBezTo>
                  <a:cubicBezTo>
                    <a:pt x="2808" y="6678"/>
                    <a:pt x="2823" y="6664"/>
                    <a:pt x="2840" y="6664"/>
                  </a:cubicBezTo>
                  <a:close/>
                  <a:moveTo>
                    <a:pt x="2849" y="6544"/>
                  </a:moveTo>
                  <a:lnTo>
                    <a:pt x="2849" y="6480"/>
                  </a:lnTo>
                  <a:cubicBezTo>
                    <a:pt x="2849" y="6463"/>
                    <a:pt x="2863" y="6448"/>
                    <a:pt x="2881" y="6448"/>
                  </a:cubicBezTo>
                  <a:cubicBezTo>
                    <a:pt x="2898" y="6448"/>
                    <a:pt x="2913" y="6463"/>
                    <a:pt x="2913" y="6480"/>
                  </a:cubicBezTo>
                  <a:lnTo>
                    <a:pt x="2913" y="6544"/>
                  </a:lnTo>
                  <a:cubicBezTo>
                    <a:pt x="2913" y="6562"/>
                    <a:pt x="2898" y="6576"/>
                    <a:pt x="2881" y="6576"/>
                  </a:cubicBezTo>
                  <a:cubicBezTo>
                    <a:pt x="2863" y="6576"/>
                    <a:pt x="2849" y="6562"/>
                    <a:pt x="2849" y="6544"/>
                  </a:cubicBezTo>
                  <a:close/>
                  <a:moveTo>
                    <a:pt x="2849" y="6352"/>
                  </a:moveTo>
                  <a:lnTo>
                    <a:pt x="2849" y="6288"/>
                  </a:lnTo>
                  <a:cubicBezTo>
                    <a:pt x="2849" y="6271"/>
                    <a:pt x="2863" y="6256"/>
                    <a:pt x="2881" y="6256"/>
                  </a:cubicBezTo>
                  <a:cubicBezTo>
                    <a:pt x="2898" y="6256"/>
                    <a:pt x="2913" y="6271"/>
                    <a:pt x="2913" y="6288"/>
                  </a:cubicBezTo>
                  <a:lnTo>
                    <a:pt x="2913" y="6352"/>
                  </a:lnTo>
                  <a:cubicBezTo>
                    <a:pt x="2913" y="6370"/>
                    <a:pt x="2898" y="6384"/>
                    <a:pt x="2881" y="6384"/>
                  </a:cubicBezTo>
                  <a:cubicBezTo>
                    <a:pt x="2863" y="6384"/>
                    <a:pt x="2849" y="6370"/>
                    <a:pt x="2849" y="6352"/>
                  </a:cubicBezTo>
                  <a:close/>
                  <a:moveTo>
                    <a:pt x="2849" y="6160"/>
                  </a:moveTo>
                  <a:lnTo>
                    <a:pt x="2849" y="6096"/>
                  </a:lnTo>
                  <a:cubicBezTo>
                    <a:pt x="2849" y="6079"/>
                    <a:pt x="2863" y="6064"/>
                    <a:pt x="2881" y="6064"/>
                  </a:cubicBezTo>
                  <a:cubicBezTo>
                    <a:pt x="2898" y="6064"/>
                    <a:pt x="2913" y="6079"/>
                    <a:pt x="2913" y="6096"/>
                  </a:cubicBezTo>
                  <a:lnTo>
                    <a:pt x="2913" y="6160"/>
                  </a:lnTo>
                  <a:cubicBezTo>
                    <a:pt x="2913" y="6178"/>
                    <a:pt x="2898" y="6192"/>
                    <a:pt x="2881" y="6192"/>
                  </a:cubicBezTo>
                  <a:cubicBezTo>
                    <a:pt x="2863" y="6192"/>
                    <a:pt x="2849" y="6178"/>
                    <a:pt x="2849" y="6160"/>
                  </a:cubicBezTo>
                  <a:close/>
                  <a:moveTo>
                    <a:pt x="2849" y="5968"/>
                  </a:moveTo>
                  <a:lnTo>
                    <a:pt x="2849" y="5904"/>
                  </a:lnTo>
                  <a:cubicBezTo>
                    <a:pt x="2849" y="5887"/>
                    <a:pt x="2863" y="5872"/>
                    <a:pt x="2881" y="5872"/>
                  </a:cubicBezTo>
                  <a:cubicBezTo>
                    <a:pt x="2898" y="5872"/>
                    <a:pt x="2913" y="5887"/>
                    <a:pt x="2913" y="5904"/>
                  </a:cubicBezTo>
                  <a:lnTo>
                    <a:pt x="2913" y="5968"/>
                  </a:lnTo>
                  <a:cubicBezTo>
                    <a:pt x="2913" y="5986"/>
                    <a:pt x="2898" y="6000"/>
                    <a:pt x="2881" y="6000"/>
                  </a:cubicBezTo>
                  <a:cubicBezTo>
                    <a:pt x="2863" y="6000"/>
                    <a:pt x="2849" y="5986"/>
                    <a:pt x="2849" y="5968"/>
                  </a:cubicBezTo>
                  <a:close/>
                  <a:moveTo>
                    <a:pt x="2849" y="5776"/>
                  </a:moveTo>
                  <a:lnTo>
                    <a:pt x="2849" y="5712"/>
                  </a:lnTo>
                  <a:cubicBezTo>
                    <a:pt x="2849" y="5695"/>
                    <a:pt x="2863" y="5680"/>
                    <a:pt x="2881" y="5680"/>
                  </a:cubicBezTo>
                  <a:cubicBezTo>
                    <a:pt x="2898" y="5680"/>
                    <a:pt x="2913" y="5695"/>
                    <a:pt x="2913" y="5712"/>
                  </a:cubicBezTo>
                  <a:lnTo>
                    <a:pt x="2913" y="5776"/>
                  </a:lnTo>
                  <a:cubicBezTo>
                    <a:pt x="2913" y="5794"/>
                    <a:pt x="2898" y="5808"/>
                    <a:pt x="2881" y="5808"/>
                  </a:cubicBezTo>
                  <a:cubicBezTo>
                    <a:pt x="2863" y="5808"/>
                    <a:pt x="2849" y="5794"/>
                    <a:pt x="2849" y="5776"/>
                  </a:cubicBezTo>
                  <a:close/>
                  <a:moveTo>
                    <a:pt x="2849" y="5584"/>
                  </a:moveTo>
                  <a:lnTo>
                    <a:pt x="2849" y="5520"/>
                  </a:lnTo>
                  <a:cubicBezTo>
                    <a:pt x="2849" y="5503"/>
                    <a:pt x="2863" y="5488"/>
                    <a:pt x="2881" y="5488"/>
                  </a:cubicBezTo>
                  <a:cubicBezTo>
                    <a:pt x="2898" y="5488"/>
                    <a:pt x="2913" y="5503"/>
                    <a:pt x="2913" y="5520"/>
                  </a:cubicBezTo>
                  <a:lnTo>
                    <a:pt x="2913" y="5584"/>
                  </a:lnTo>
                  <a:cubicBezTo>
                    <a:pt x="2913" y="5602"/>
                    <a:pt x="2898" y="5616"/>
                    <a:pt x="2881" y="5616"/>
                  </a:cubicBezTo>
                  <a:cubicBezTo>
                    <a:pt x="2863" y="5616"/>
                    <a:pt x="2849" y="5602"/>
                    <a:pt x="2849" y="5584"/>
                  </a:cubicBezTo>
                  <a:close/>
                  <a:moveTo>
                    <a:pt x="2849" y="5392"/>
                  </a:moveTo>
                  <a:lnTo>
                    <a:pt x="2849" y="5328"/>
                  </a:lnTo>
                  <a:cubicBezTo>
                    <a:pt x="2849" y="5311"/>
                    <a:pt x="2863" y="5296"/>
                    <a:pt x="2881" y="5296"/>
                  </a:cubicBezTo>
                  <a:cubicBezTo>
                    <a:pt x="2898" y="5296"/>
                    <a:pt x="2913" y="5311"/>
                    <a:pt x="2913" y="5328"/>
                  </a:cubicBezTo>
                  <a:lnTo>
                    <a:pt x="2913" y="5392"/>
                  </a:lnTo>
                  <a:cubicBezTo>
                    <a:pt x="2913" y="5410"/>
                    <a:pt x="2898" y="5424"/>
                    <a:pt x="2881" y="5424"/>
                  </a:cubicBezTo>
                  <a:cubicBezTo>
                    <a:pt x="2863" y="5424"/>
                    <a:pt x="2849" y="5410"/>
                    <a:pt x="2849" y="5392"/>
                  </a:cubicBezTo>
                  <a:close/>
                  <a:moveTo>
                    <a:pt x="2849" y="5200"/>
                  </a:moveTo>
                  <a:lnTo>
                    <a:pt x="2849" y="5136"/>
                  </a:lnTo>
                  <a:cubicBezTo>
                    <a:pt x="2849" y="5119"/>
                    <a:pt x="2863" y="5104"/>
                    <a:pt x="2881" y="5104"/>
                  </a:cubicBezTo>
                  <a:cubicBezTo>
                    <a:pt x="2898" y="5104"/>
                    <a:pt x="2913" y="5119"/>
                    <a:pt x="2913" y="5136"/>
                  </a:cubicBezTo>
                  <a:lnTo>
                    <a:pt x="2913" y="5200"/>
                  </a:lnTo>
                  <a:cubicBezTo>
                    <a:pt x="2913" y="5218"/>
                    <a:pt x="2898" y="5232"/>
                    <a:pt x="2881" y="5232"/>
                  </a:cubicBezTo>
                  <a:cubicBezTo>
                    <a:pt x="2863" y="5232"/>
                    <a:pt x="2849" y="5218"/>
                    <a:pt x="2849" y="5200"/>
                  </a:cubicBezTo>
                  <a:close/>
                  <a:moveTo>
                    <a:pt x="2849" y="5008"/>
                  </a:moveTo>
                  <a:lnTo>
                    <a:pt x="2849" y="4944"/>
                  </a:lnTo>
                  <a:cubicBezTo>
                    <a:pt x="2849" y="4927"/>
                    <a:pt x="2863" y="4912"/>
                    <a:pt x="2881" y="4912"/>
                  </a:cubicBezTo>
                  <a:cubicBezTo>
                    <a:pt x="2898" y="4912"/>
                    <a:pt x="2913" y="4927"/>
                    <a:pt x="2913" y="4944"/>
                  </a:cubicBezTo>
                  <a:lnTo>
                    <a:pt x="2913" y="5008"/>
                  </a:lnTo>
                  <a:cubicBezTo>
                    <a:pt x="2913" y="5026"/>
                    <a:pt x="2898" y="5040"/>
                    <a:pt x="2881" y="5040"/>
                  </a:cubicBezTo>
                  <a:cubicBezTo>
                    <a:pt x="2863" y="5040"/>
                    <a:pt x="2849" y="5026"/>
                    <a:pt x="2849" y="5008"/>
                  </a:cubicBezTo>
                  <a:close/>
                  <a:moveTo>
                    <a:pt x="2849" y="4816"/>
                  </a:moveTo>
                  <a:lnTo>
                    <a:pt x="2849" y="4752"/>
                  </a:lnTo>
                  <a:cubicBezTo>
                    <a:pt x="2849" y="4735"/>
                    <a:pt x="2863" y="4720"/>
                    <a:pt x="2881" y="4720"/>
                  </a:cubicBezTo>
                  <a:cubicBezTo>
                    <a:pt x="2898" y="4720"/>
                    <a:pt x="2913" y="4735"/>
                    <a:pt x="2913" y="4752"/>
                  </a:cubicBezTo>
                  <a:lnTo>
                    <a:pt x="2913" y="4816"/>
                  </a:lnTo>
                  <a:cubicBezTo>
                    <a:pt x="2913" y="4834"/>
                    <a:pt x="2898" y="4848"/>
                    <a:pt x="2881" y="4848"/>
                  </a:cubicBezTo>
                  <a:cubicBezTo>
                    <a:pt x="2863" y="4848"/>
                    <a:pt x="2849" y="4834"/>
                    <a:pt x="2849" y="4816"/>
                  </a:cubicBezTo>
                  <a:close/>
                  <a:moveTo>
                    <a:pt x="2849" y="4624"/>
                  </a:moveTo>
                  <a:lnTo>
                    <a:pt x="2849" y="4560"/>
                  </a:lnTo>
                  <a:cubicBezTo>
                    <a:pt x="2849" y="4543"/>
                    <a:pt x="2863" y="4528"/>
                    <a:pt x="2881" y="4528"/>
                  </a:cubicBezTo>
                  <a:cubicBezTo>
                    <a:pt x="2898" y="4528"/>
                    <a:pt x="2913" y="4543"/>
                    <a:pt x="2913" y="4560"/>
                  </a:cubicBezTo>
                  <a:lnTo>
                    <a:pt x="2913" y="4624"/>
                  </a:lnTo>
                  <a:cubicBezTo>
                    <a:pt x="2913" y="4642"/>
                    <a:pt x="2898" y="4656"/>
                    <a:pt x="2881" y="4656"/>
                  </a:cubicBezTo>
                  <a:cubicBezTo>
                    <a:pt x="2863" y="4656"/>
                    <a:pt x="2849" y="4642"/>
                    <a:pt x="2849" y="4624"/>
                  </a:cubicBezTo>
                  <a:close/>
                  <a:moveTo>
                    <a:pt x="2849" y="4432"/>
                  </a:moveTo>
                  <a:lnTo>
                    <a:pt x="2849" y="4368"/>
                  </a:lnTo>
                  <a:cubicBezTo>
                    <a:pt x="2849" y="4351"/>
                    <a:pt x="2863" y="4336"/>
                    <a:pt x="2881" y="4336"/>
                  </a:cubicBezTo>
                  <a:cubicBezTo>
                    <a:pt x="2898" y="4336"/>
                    <a:pt x="2913" y="4351"/>
                    <a:pt x="2913" y="4368"/>
                  </a:cubicBezTo>
                  <a:lnTo>
                    <a:pt x="2913" y="4432"/>
                  </a:lnTo>
                  <a:cubicBezTo>
                    <a:pt x="2913" y="4450"/>
                    <a:pt x="2898" y="4464"/>
                    <a:pt x="2881" y="4464"/>
                  </a:cubicBezTo>
                  <a:cubicBezTo>
                    <a:pt x="2863" y="4464"/>
                    <a:pt x="2849" y="4450"/>
                    <a:pt x="2849" y="4432"/>
                  </a:cubicBezTo>
                  <a:close/>
                  <a:moveTo>
                    <a:pt x="2849" y="4240"/>
                  </a:moveTo>
                  <a:lnTo>
                    <a:pt x="2849" y="4176"/>
                  </a:lnTo>
                  <a:cubicBezTo>
                    <a:pt x="2849" y="4159"/>
                    <a:pt x="2863" y="4144"/>
                    <a:pt x="2881" y="4144"/>
                  </a:cubicBezTo>
                  <a:cubicBezTo>
                    <a:pt x="2898" y="4144"/>
                    <a:pt x="2913" y="4159"/>
                    <a:pt x="2913" y="4176"/>
                  </a:cubicBezTo>
                  <a:lnTo>
                    <a:pt x="2913" y="4240"/>
                  </a:lnTo>
                  <a:cubicBezTo>
                    <a:pt x="2913" y="4258"/>
                    <a:pt x="2898" y="4272"/>
                    <a:pt x="2881" y="4272"/>
                  </a:cubicBezTo>
                  <a:cubicBezTo>
                    <a:pt x="2863" y="4272"/>
                    <a:pt x="2849" y="4258"/>
                    <a:pt x="2849" y="4240"/>
                  </a:cubicBezTo>
                  <a:close/>
                  <a:moveTo>
                    <a:pt x="2849" y="4048"/>
                  </a:moveTo>
                  <a:lnTo>
                    <a:pt x="2849" y="3984"/>
                  </a:lnTo>
                  <a:cubicBezTo>
                    <a:pt x="2849" y="3967"/>
                    <a:pt x="2863" y="3952"/>
                    <a:pt x="2881" y="3952"/>
                  </a:cubicBezTo>
                  <a:cubicBezTo>
                    <a:pt x="2898" y="3952"/>
                    <a:pt x="2913" y="3967"/>
                    <a:pt x="2913" y="3984"/>
                  </a:cubicBezTo>
                  <a:lnTo>
                    <a:pt x="2913" y="4048"/>
                  </a:lnTo>
                  <a:cubicBezTo>
                    <a:pt x="2913" y="4066"/>
                    <a:pt x="2898" y="4080"/>
                    <a:pt x="2881" y="4080"/>
                  </a:cubicBezTo>
                  <a:cubicBezTo>
                    <a:pt x="2863" y="4080"/>
                    <a:pt x="2849" y="4066"/>
                    <a:pt x="2849" y="4048"/>
                  </a:cubicBezTo>
                  <a:close/>
                  <a:moveTo>
                    <a:pt x="2849" y="3856"/>
                  </a:moveTo>
                  <a:lnTo>
                    <a:pt x="2849" y="3792"/>
                  </a:lnTo>
                  <a:cubicBezTo>
                    <a:pt x="2849" y="3775"/>
                    <a:pt x="2863" y="3760"/>
                    <a:pt x="2881" y="3760"/>
                  </a:cubicBezTo>
                  <a:cubicBezTo>
                    <a:pt x="2898" y="3760"/>
                    <a:pt x="2913" y="3775"/>
                    <a:pt x="2913" y="3792"/>
                  </a:cubicBezTo>
                  <a:lnTo>
                    <a:pt x="2913" y="3856"/>
                  </a:lnTo>
                  <a:cubicBezTo>
                    <a:pt x="2913" y="3874"/>
                    <a:pt x="2898" y="3888"/>
                    <a:pt x="2881" y="3888"/>
                  </a:cubicBezTo>
                  <a:cubicBezTo>
                    <a:pt x="2863" y="3888"/>
                    <a:pt x="2849" y="3874"/>
                    <a:pt x="2849" y="3856"/>
                  </a:cubicBezTo>
                  <a:close/>
                  <a:moveTo>
                    <a:pt x="2849" y="3664"/>
                  </a:moveTo>
                  <a:lnTo>
                    <a:pt x="2849" y="3600"/>
                  </a:lnTo>
                  <a:cubicBezTo>
                    <a:pt x="2849" y="3583"/>
                    <a:pt x="2863" y="3568"/>
                    <a:pt x="2881" y="3568"/>
                  </a:cubicBezTo>
                  <a:cubicBezTo>
                    <a:pt x="2898" y="3568"/>
                    <a:pt x="2913" y="3583"/>
                    <a:pt x="2913" y="3600"/>
                  </a:cubicBezTo>
                  <a:lnTo>
                    <a:pt x="2913" y="3664"/>
                  </a:lnTo>
                  <a:cubicBezTo>
                    <a:pt x="2913" y="3682"/>
                    <a:pt x="2898" y="3696"/>
                    <a:pt x="2881" y="3696"/>
                  </a:cubicBezTo>
                  <a:cubicBezTo>
                    <a:pt x="2863" y="3696"/>
                    <a:pt x="2849" y="3682"/>
                    <a:pt x="2849" y="3664"/>
                  </a:cubicBezTo>
                  <a:close/>
                  <a:moveTo>
                    <a:pt x="2849" y="3472"/>
                  </a:moveTo>
                  <a:lnTo>
                    <a:pt x="2849" y="3408"/>
                  </a:lnTo>
                  <a:cubicBezTo>
                    <a:pt x="2849" y="3391"/>
                    <a:pt x="2863" y="3376"/>
                    <a:pt x="2881" y="3376"/>
                  </a:cubicBezTo>
                  <a:cubicBezTo>
                    <a:pt x="2898" y="3376"/>
                    <a:pt x="2913" y="3391"/>
                    <a:pt x="2913" y="3408"/>
                  </a:cubicBezTo>
                  <a:lnTo>
                    <a:pt x="2913" y="3472"/>
                  </a:lnTo>
                  <a:cubicBezTo>
                    <a:pt x="2913" y="3490"/>
                    <a:pt x="2898" y="3504"/>
                    <a:pt x="2881" y="3504"/>
                  </a:cubicBezTo>
                  <a:cubicBezTo>
                    <a:pt x="2863" y="3504"/>
                    <a:pt x="2849" y="3490"/>
                    <a:pt x="2849" y="3472"/>
                  </a:cubicBezTo>
                  <a:close/>
                  <a:moveTo>
                    <a:pt x="2849" y="3280"/>
                  </a:moveTo>
                  <a:lnTo>
                    <a:pt x="2849" y="3216"/>
                  </a:lnTo>
                  <a:cubicBezTo>
                    <a:pt x="2849" y="3199"/>
                    <a:pt x="2863" y="3184"/>
                    <a:pt x="2881" y="3184"/>
                  </a:cubicBezTo>
                  <a:cubicBezTo>
                    <a:pt x="2898" y="3184"/>
                    <a:pt x="2913" y="3199"/>
                    <a:pt x="2913" y="3216"/>
                  </a:cubicBezTo>
                  <a:lnTo>
                    <a:pt x="2913" y="3280"/>
                  </a:lnTo>
                  <a:cubicBezTo>
                    <a:pt x="2913" y="3298"/>
                    <a:pt x="2898" y="3312"/>
                    <a:pt x="2881" y="3312"/>
                  </a:cubicBezTo>
                  <a:cubicBezTo>
                    <a:pt x="2863" y="3312"/>
                    <a:pt x="2849" y="3298"/>
                    <a:pt x="2849" y="3280"/>
                  </a:cubicBezTo>
                  <a:close/>
                  <a:moveTo>
                    <a:pt x="2849" y="3088"/>
                  </a:moveTo>
                  <a:lnTo>
                    <a:pt x="2849" y="3024"/>
                  </a:lnTo>
                  <a:cubicBezTo>
                    <a:pt x="2849" y="3007"/>
                    <a:pt x="2863" y="2992"/>
                    <a:pt x="2881" y="2992"/>
                  </a:cubicBezTo>
                  <a:cubicBezTo>
                    <a:pt x="2898" y="2992"/>
                    <a:pt x="2913" y="3007"/>
                    <a:pt x="2913" y="3024"/>
                  </a:cubicBezTo>
                  <a:lnTo>
                    <a:pt x="2913" y="3088"/>
                  </a:lnTo>
                  <a:cubicBezTo>
                    <a:pt x="2913" y="3106"/>
                    <a:pt x="2898" y="3120"/>
                    <a:pt x="2881" y="3120"/>
                  </a:cubicBezTo>
                  <a:cubicBezTo>
                    <a:pt x="2863" y="3120"/>
                    <a:pt x="2849" y="3106"/>
                    <a:pt x="2849" y="3088"/>
                  </a:cubicBezTo>
                  <a:close/>
                  <a:moveTo>
                    <a:pt x="2849" y="2896"/>
                  </a:moveTo>
                  <a:lnTo>
                    <a:pt x="2849" y="2832"/>
                  </a:lnTo>
                  <a:cubicBezTo>
                    <a:pt x="2849" y="2815"/>
                    <a:pt x="2863" y="2800"/>
                    <a:pt x="2881" y="2800"/>
                  </a:cubicBezTo>
                  <a:cubicBezTo>
                    <a:pt x="2898" y="2800"/>
                    <a:pt x="2913" y="2815"/>
                    <a:pt x="2913" y="2832"/>
                  </a:cubicBezTo>
                  <a:lnTo>
                    <a:pt x="2913" y="2896"/>
                  </a:lnTo>
                  <a:cubicBezTo>
                    <a:pt x="2913" y="2914"/>
                    <a:pt x="2898" y="2928"/>
                    <a:pt x="2881" y="2928"/>
                  </a:cubicBezTo>
                  <a:cubicBezTo>
                    <a:pt x="2863" y="2928"/>
                    <a:pt x="2849" y="2914"/>
                    <a:pt x="2849" y="2896"/>
                  </a:cubicBezTo>
                  <a:close/>
                  <a:moveTo>
                    <a:pt x="2849" y="2704"/>
                  </a:moveTo>
                  <a:lnTo>
                    <a:pt x="2849" y="2640"/>
                  </a:lnTo>
                  <a:cubicBezTo>
                    <a:pt x="2849" y="2623"/>
                    <a:pt x="2863" y="2608"/>
                    <a:pt x="2881" y="2608"/>
                  </a:cubicBezTo>
                  <a:cubicBezTo>
                    <a:pt x="2898" y="2608"/>
                    <a:pt x="2913" y="2623"/>
                    <a:pt x="2913" y="2640"/>
                  </a:cubicBezTo>
                  <a:lnTo>
                    <a:pt x="2913" y="2704"/>
                  </a:lnTo>
                  <a:cubicBezTo>
                    <a:pt x="2913" y="2722"/>
                    <a:pt x="2898" y="2736"/>
                    <a:pt x="2881" y="2736"/>
                  </a:cubicBezTo>
                  <a:cubicBezTo>
                    <a:pt x="2863" y="2736"/>
                    <a:pt x="2849" y="2722"/>
                    <a:pt x="2849" y="2704"/>
                  </a:cubicBezTo>
                  <a:close/>
                  <a:moveTo>
                    <a:pt x="2849" y="2512"/>
                  </a:moveTo>
                  <a:lnTo>
                    <a:pt x="2849" y="2448"/>
                  </a:lnTo>
                  <a:cubicBezTo>
                    <a:pt x="2849" y="2431"/>
                    <a:pt x="2863" y="2416"/>
                    <a:pt x="2881" y="2416"/>
                  </a:cubicBezTo>
                  <a:cubicBezTo>
                    <a:pt x="2898" y="2416"/>
                    <a:pt x="2913" y="2431"/>
                    <a:pt x="2913" y="2448"/>
                  </a:cubicBezTo>
                  <a:lnTo>
                    <a:pt x="2913" y="2512"/>
                  </a:lnTo>
                  <a:cubicBezTo>
                    <a:pt x="2913" y="2530"/>
                    <a:pt x="2898" y="2544"/>
                    <a:pt x="2881" y="2544"/>
                  </a:cubicBezTo>
                  <a:cubicBezTo>
                    <a:pt x="2863" y="2544"/>
                    <a:pt x="2849" y="2530"/>
                    <a:pt x="2849" y="2512"/>
                  </a:cubicBezTo>
                  <a:close/>
                  <a:moveTo>
                    <a:pt x="2849" y="2320"/>
                  </a:moveTo>
                  <a:lnTo>
                    <a:pt x="2849" y="2256"/>
                  </a:lnTo>
                  <a:cubicBezTo>
                    <a:pt x="2849" y="2239"/>
                    <a:pt x="2863" y="2224"/>
                    <a:pt x="2881" y="2224"/>
                  </a:cubicBezTo>
                  <a:cubicBezTo>
                    <a:pt x="2898" y="2224"/>
                    <a:pt x="2913" y="2239"/>
                    <a:pt x="2913" y="2256"/>
                  </a:cubicBezTo>
                  <a:lnTo>
                    <a:pt x="2913" y="2320"/>
                  </a:lnTo>
                  <a:cubicBezTo>
                    <a:pt x="2913" y="2338"/>
                    <a:pt x="2898" y="2352"/>
                    <a:pt x="2881" y="2352"/>
                  </a:cubicBezTo>
                  <a:cubicBezTo>
                    <a:pt x="2863" y="2352"/>
                    <a:pt x="2849" y="2338"/>
                    <a:pt x="2849" y="2320"/>
                  </a:cubicBezTo>
                  <a:close/>
                  <a:moveTo>
                    <a:pt x="2849" y="2128"/>
                  </a:moveTo>
                  <a:lnTo>
                    <a:pt x="2849" y="2064"/>
                  </a:lnTo>
                  <a:cubicBezTo>
                    <a:pt x="2849" y="2047"/>
                    <a:pt x="2863" y="2032"/>
                    <a:pt x="2881" y="2032"/>
                  </a:cubicBezTo>
                  <a:cubicBezTo>
                    <a:pt x="2898" y="2032"/>
                    <a:pt x="2913" y="2047"/>
                    <a:pt x="2913" y="2064"/>
                  </a:cubicBezTo>
                  <a:lnTo>
                    <a:pt x="2913" y="2128"/>
                  </a:lnTo>
                  <a:cubicBezTo>
                    <a:pt x="2913" y="2146"/>
                    <a:pt x="2898" y="2160"/>
                    <a:pt x="2881" y="2160"/>
                  </a:cubicBezTo>
                  <a:cubicBezTo>
                    <a:pt x="2863" y="2160"/>
                    <a:pt x="2849" y="2146"/>
                    <a:pt x="2849" y="2128"/>
                  </a:cubicBezTo>
                  <a:close/>
                  <a:moveTo>
                    <a:pt x="2849" y="1936"/>
                  </a:moveTo>
                  <a:lnTo>
                    <a:pt x="2849" y="1872"/>
                  </a:lnTo>
                  <a:cubicBezTo>
                    <a:pt x="2849" y="1855"/>
                    <a:pt x="2863" y="1840"/>
                    <a:pt x="2881" y="1840"/>
                  </a:cubicBezTo>
                  <a:cubicBezTo>
                    <a:pt x="2898" y="1840"/>
                    <a:pt x="2913" y="1855"/>
                    <a:pt x="2913" y="1872"/>
                  </a:cubicBezTo>
                  <a:lnTo>
                    <a:pt x="2913" y="1936"/>
                  </a:lnTo>
                  <a:cubicBezTo>
                    <a:pt x="2913" y="1954"/>
                    <a:pt x="2898" y="1968"/>
                    <a:pt x="2881" y="1968"/>
                  </a:cubicBezTo>
                  <a:cubicBezTo>
                    <a:pt x="2863" y="1968"/>
                    <a:pt x="2849" y="1954"/>
                    <a:pt x="2849" y="1936"/>
                  </a:cubicBezTo>
                  <a:close/>
                  <a:moveTo>
                    <a:pt x="2849" y="1744"/>
                  </a:moveTo>
                  <a:lnTo>
                    <a:pt x="2849" y="1680"/>
                  </a:lnTo>
                  <a:cubicBezTo>
                    <a:pt x="2849" y="1663"/>
                    <a:pt x="2863" y="1648"/>
                    <a:pt x="2881" y="1648"/>
                  </a:cubicBezTo>
                  <a:cubicBezTo>
                    <a:pt x="2898" y="1648"/>
                    <a:pt x="2913" y="1663"/>
                    <a:pt x="2913" y="1680"/>
                  </a:cubicBezTo>
                  <a:lnTo>
                    <a:pt x="2913" y="1744"/>
                  </a:lnTo>
                  <a:cubicBezTo>
                    <a:pt x="2913" y="1762"/>
                    <a:pt x="2898" y="1776"/>
                    <a:pt x="2881" y="1776"/>
                  </a:cubicBezTo>
                  <a:cubicBezTo>
                    <a:pt x="2863" y="1776"/>
                    <a:pt x="2849" y="1762"/>
                    <a:pt x="2849" y="1744"/>
                  </a:cubicBezTo>
                  <a:close/>
                  <a:moveTo>
                    <a:pt x="2849" y="1552"/>
                  </a:moveTo>
                  <a:lnTo>
                    <a:pt x="2849" y="1488"/>
                  </a:lnTo>
                  <a:cubicBezTo>
                    <a:pt x="2849" y="1471"/>
                    <a:pt x="2863" y="1456"/>
                    <a:pt x="2881" y="1456"/>
                  </a:cubicBezTo>
                  <a:cubicBezTo>
                    <a:pt x="2898" y="1456"/>
                    <a:pt x="2913" y="1471"/>
                    <a:pt x="2913" y="1488"/>
                  </a:cubicBezTo>
                  <a:lnTo>
                    <a:pt x="2913" y="1552"/>
                  </a:lnTo>
                  <a:cubicBezTo>
                    <a:pt x="2913" y="1570"/>
                    <a:pt x="2898" y="1584"/>
                    <a:pt x="2881" y="1584"/>
                  </a:cubicBezTo>
                  <a:cubicBezTo>
                    <a:pt x="2863" y="1584"/>
                    <a:pt x="2849" y="1570"/>
                    <a:pt x="2849" y="1552"/>
                  </a:cubicBezTo>
                  <a:close/>
                  <a:moveTo>
                    <a:pt x="2849" y="1360"/>
                  </a:moveTo>
                  <a:lnTo>
                    <a:pt x="2849" y="1296"/>
                  </a:lnTo>
                  <a:cubicBezTo>
                    <a:pt x="2849" y="1279"/>
                    <a:pt x="2863" y="1264"/>
                    <a:pt x="2881" y="1264"/>
                  </a:cubicBezTo>
                  <a:cubicBezTo>
                    <a:pt x="2898" y="1264"/>
                    <a:pt x="2913" y="1279"/>
                    <a:pt x="2913" y="1296"/>
                  </a:cubicBezTo>
                  <a:lnTo>
                    <a:pt x="2913" y="1360"/>
                  </a:lnTo>
                  <a:cubicBezTo>
                    <a:pt x="2913" y="1378"/>
                    <a:pt x="2898" y="1392"/>
                    <a:pt x="2881" y="1392"/>
                  </a:cubicBezTo>
                  <a:cubicBezTo>
                    <a:pt x="2863" y="1392"/>
                    <a:pt x="2849" y="1378"/>
                    <a:pt x="2849" y="1360"/>
                  </a:cubicBezTo>
                  <a:close/>
                  <a:moveTo>
                    <a:pt x="2849" y="1168"/>
                  </a:moveTo>
                  <a:lnTo>
                    <a:pt x="2849" y="1104"/>
                  </a:lnTo>
                  <a:cubicBezTo>
                    <a:pt x="2849" y="1087"/>
                    <a:pt x="2863" y="1072"/>
                    <a:pt x="2881" y="1072"/>
                  </a:cubicBezTo>
                  <a:cubicBezTo>
                    <a:pt x="2898" y="1072"/>
                    <a:pt x="2913" y="1087"/>
                    <a:pt x="2913" y="1104"/>
                  </a:cubicBezTo>
                  <a:lnTo>
                    <a:pt x="2913" y="1168"/>
                  </a:lnTo>
                  <a:cubicBezTo>
                    <a:pt x="2913" y="1186"/>
                    <a:pt x="2898" y="1200"/>
                    <a:pt x="2881" y="1200"/>
                  </a:cubicBezTo>
                  <a:cubicBezTo>
                    <a:pt x="2863" y="1200"/>
                    <a:pt x="2849" y="1186"/>
                    <a:pt x="2849" y="1168"/>
                  </a:cubicBezTo>
                  <a:close/>
                  <a:moveTo>
                    <a:pt x="2849" y="976"/>
                  </a:moveTo>
                  <a:lnTo>
                    <a:pt x="2849" y="912"/>
                  </a:lnTo>
                  <a:cubicBezTo>
                    <a:pt x="2849" y="895"/>
                    <a:pt x="2863" y="880"/>
                    <a:pt x="2881" y="880"/>
                  </a:cubicBezTo>
                  <a:cubicBezTo>
                    <a:pt x="2898" y="880"/>
                    <a:pt x="2913" y="895"/>
                    <a:pt x="2913" y="912"/>
                  </a:cubicBezTo>
                  <a:lnTo>
                    <a:pt x="2913" y="976"/>
                  </a:lnTo>
                  <a:cubicBezTo>
                    <a:pt x="2913" y="994"/>
                    <a:pt x="2898" y="1008"/>
                    <a:pt x="2881" y="1008"/>
                  </a:cubicBezTo>
                  <a:cubicBezTo>
                    <a:pt x="2863" y="1008"/>
                    <a:pt x="2849" y="994"/>
                    <a:pt x="2849" y="976"/>
                  </a:cubicBezTo>
                  <a:close/>
                  <a:moveTo>
                    <a:pt x="2849" y="784"/>
                  </a:moveTo>
                  <a:lnTo>
                    <a:pt x="2849" y="720"/>
                  </a:lnTo>
                  <a:cubicBezTo>
                    <a:pt x="2849" y="703"/>
                    <a:pt x="2863" y="688"/>
                    <a:pt x="2881" y="688"/>
                  </a:cubicBezTo>
                  <a:cubicBezTo>
                    <a:pt x="2898" y="688"/>
                    <a:pt x="2913" y="703"/>
                    <a:pt x="2913" y="720"/>
                  </a:cubicBezTo>
                  <a:lnTo>
                    <a:pt x="2913" y="784"/>
                  </a:lnTo>
                  <a:cubicBezTo>
                    <a:pt x="2913" y="802"/>
                    <a:pt x="2898" y="816"/>
                    <a:pt x="2881" y="816"/>
                  </a:cubicBezTo>
                  <a:cubicBezTo>
                    <a:pt x="2863" y="816"/>
                    <a:pt x="2849" y="802"/>
                    <a:pt x="2849" y="784"/>
                  </a:cubicBezTo>
                  <a:close/>
                  <a:moveTo>
                    <a:pt x="2849" y="592"/>
                  </a:moveTo>
                  <a:lnTo>
                    <a:pt x="2849" y="528"/>
                  </a:lnTo>
                  <a:cubicBezTo>
                    <a:pt x="2849" y="511"/>
                    <a:pt x="2863" y="496"/>
                    <a:pt x="2881" y="496"/>
                  </a:cubicBezTo>
                  <a:cubicBezTo>
                    <a:pt x="2898" y="496"/>
                    <a:pt x="2913" y="511"/>
                    <a:pt x="2913" y="528"/>
                  </a:cubicBezTo>
                  <a:lnTo>
                    <a:pt x="2913" y="592"/>
                  </a:lnTo>
                  <a:cubicBezTo>
                    <a:pt x="2913" y="610"/>
                    <a:pt x="2898" y="624"/>
                    <a:pt x="2881" y="624"/>
                  </a:cubicBezTo>
                  <a:cubicBezTo>
                    <a:pt x="2863" y="624"/>
                    <a:pt x="2849" y="610"/>
                    <a:pt x="2849" y="592"/>
                  </a:cubicBezTo>
                  <a:close/>
                  <a:moveTo>
                    <a:pt x="2849" y="400"/>
                  </a:moveTo>
                  <a:lnTo>
                    <a:pt x="2849" y="336"/>
                  </a:lnTo>
                  <a:cubicBezTo>
                    <a:pt x="2849" y="319"/>
                    <a:pt x="2863" y="304"/>
                    <a:pt x="2881" y="304"/>
                  </a:cubicBezTo>
                  <a:cubicBezTo>
                    <a:pt x="2898" y="304"/>
                    <a:pt x="2913" y="319"/>
                    <a:pt x="2913" y="336"/>
                  </a:cubicBezTo>
                  <a:lnTo>
                    <a:pt x="2913" y="400"/>
                  </a:lnTo>
                  <a:cubicBezTo>
                    <a:pt x="2913" y="418"/>
                    <a:pt x="2898" y="432"/>
                    <a:pt x="2881" y="432"/>
                  </a:cubicBezTo>
                  <a:cubicBezTo>
                    <a:pt x="2863" y="432"/>
                    <a:pt x="2849" y="418"/>
                    <a:pt x="2849" y="400"/>
                  </a:cubicBezTo>
                  <a:close/>
                  <a:moveTo>
                    <a:pt x="2849" y="208"/>
                  </a:moveTo>
                  <a:lnTo>
                    <a:pt x="2849" y="144"/>
                  </a:lnTo>
                  <a:cubicBezTo>
                    <a:pt x="2849" y="127"/>
                    <a:pt x="2863" y="112"/>
                    <a:pt x="2881" y="112"/>
                  </a:cubicBezTo>
                  <a:cubicBezTo>
                    <a:pt x="2898" y="112"/>
                    <a:pt x="2913" y="127"/>
                    <a:pt x="2913" y="144"/>
                  </a:cubicBezTo>
                  <a:lnTo>
                    <a:pt x="2913" y="208"/>
                  </a:lnTo>
                  <a:cubicBezTo>
                    <a:pt x="2913" y="226"/>
                    <a:pt x="2898" y="240"/>
                    <a:pt x="2881" y="240"/>
                  </a:cubicBezTo>
                  <a:cubicBezTo>
                    <a:pt x="2863" y="240"/>
                    <a:pt x="2849" y="226"/>
                    <a:pt x="2849" y="208"/>
                  </a:cubicBezTo>
                  <a:close/>
                  <a:moveTo>
                    <a:pt x="2865" y="64"/>
                  </a:moveTo>
                  <a:lnTo>
                    <a:pt x="2801" y="64"/>
                  </a:lnTo>
                  <a:cubicBezTo>
                    <a:pt x="2783" y="64"/>
                    <a:pt x="2769" y="50"/>
                    <a:pt x="2769" y="32"/>
                  </a:cubicBezTo>
                  <a:cubicBezTo>
                    <a:pt x="2769" y="14"/>
                    <a:pt x="2783" y="0"/>
                    <a:pt x="2801" y="0"/>
                  </a:cubicBezTo>
                  <a:lnTo>
                    <a:pt x="2865" y="0"/>
                  </a:lnTo>
                  <a:cubicBezTo>
                    <a:pt x="2883" y="0"/>
                    <a:pt x="2897" y="14"/>
                    <a:pt x="2897" y="32"/>
                  </a:cubicBezTo>
                  <a:cubicBezTo>
                    <a:pt x="2897" y="50"/>
                    <a:pt x="2883" y="64"/>
                    <a:pt x="2865" y="64"/>
                  </a:cubicBezTo>
                  <a:close/>
                  <a:moveTo>
                    <a:pt x="2673" y="64"/>
                  </a:moveTo>
                  <a:lnTo>
                    <a:pt x="2609" y="64"/>
                  </a:lnTo>
                  <a:cubicBezTo>
                    <a:pt x="2591" y="64"/>
                    <a:pt x="2577" y="50"/>
                    <a:pt x="2577" y="32"/>
                  </a:cubicBezTo>
                  <a:cubicBezTo>
                    <a:pt x="2577" y="14"/>
                    <a:pt x="2591" y="0"/>
                    <a:pt x="2609" y="0"/>
                  </a:cubicBezTo>
                  <a:lnTo>
                    <a:pt x="2673" y="0"/>
                  </a:lnTo>
                  <a:cubicBezTo>
                    <a:pt x="2691" y="0"/>
                    <a:pt x="2705" y="14"/>
                    <a:pt x="2705" y="32"/>
                  </a:cubicBezTo>
                  <a:cubicBezTo>
                    <a:pt x="2705" y="50"/>
                    <a:pt x="2691" y="64"/>
                    <a:pt x="2673" y="64"/>
                  </a:cubicBezTo>
                  <a:close/>
                  <a:moveTo>
                    <a:pt x="2481" y="64"/>
                  </a:moveTo>
                  <a:lnTo>
                    <a:pt x="2417" y="64"/>
                  </a:lnTo>
                  <a:cubicBezTo>
                    <a:pt x="2399" y="64"/>
                    <a:pt x="2385" y="50"/>
                    <a:pt x="2385" y="32"/>
                  </a:cubicBezTo>
                  <a:cubicBezTo>
                    <a:pt x="2385" y="14"/>
                    <a:pt x="2399" y="0"/>
                    <a:pt x="2417" y="0"/>
                  </a:cubicBezTo>
                  <a:lnTo>
                    <a:pt x="2481" y="0"/>
                  </a:lnTo>
                  <a:cubicBezTo>
                    <a:pt x="2499" y="0"/>
                    <a:pt x="2513" y="14"/>
                    <a:pt x="2513" y="32"/>
                  </a:cubicBezTo>
                  <a:cubicBezTo>
                    <a:pt x="2513" y="50"/>
                    <a:pt x="2499" y="64"/>
                    <a:pt x="2481" y="64"/>
                  </a:cubicBezTo>
                  <a:close/>
                  <a:moveTo>
                    <a:pt x="2289" y="64"/>
                  </a:moveTo>
                  <a:lnTo>
                    <a:pt x="2225" y="64"/>
                  </a:lnTo>
                  <a:cubicBezTo>
                    <a:pt x="2207" y="64"/>
                    <a:pt x="2193" y="50"/>
                    <a:pt x="2193" y="32"/>
                  </a:cubicBezTo>
                  <a:cubicBezTo>
                    <a:pt x="2193" y="14"/>
                    <a:pt x="2207" y="0"/>
                    <a:pt x="2225" y="0"/>
                  </a:cubicBezTo>
                  <a:lnTo>
                    <a:pt x="2289" y="0"/>
                  </a:lnTo>
                  <a:cubicBezTo>
                    <a:pt x="2307" y="0"/>
                    <a:pt x="2321" y="14"/>
                    <a:pt x="2321" y="32"/>
                  </a:cubicBezTo>
                  <a:cubicBezTo>
                    <a:pt x="2321" y="50"/>
                    <a:pt x="2307" y="64"/>
                    <a:pt x="2289" y="64"/>
                  </a:cubicBezTo>
                  <a:close/>
                  <a:moveTo>
                    <a:pt x="2097" y="64"/>
                  </a:moveTo>
                  <a:lnTo>
                    <a:pt x="2033" y="64"/>
                  </a:lnTo>
                  <a:cubicBezTo>
                    <a:pt x="2015" y="64"/>
                    <a:pt x="2001" y="50"/>
                    <a:pt x="2001" y="32"/>
                  </a:cubicBezTo>
                  <a:cubicBezTo>
                    <a:pt x="2001" y="14"/>
                    <a:pt x="2015" y="0"/>
                    <a:pt x="2033" y="0"/>
                  </a:cubicBezTo>
                  <a:lnTo>
                    <a:pt x="2097" y="0"/>
                  </a:lnTo>
                  <a:cubicBezTo>
                    <a:pt x="2115" y="0"/>
                    <a:pt x="2129" y="14"/>
                    <a:pt x="2129" y="32"/>
                  </a:cubicBezTo>
                  <a:cubicBezTo>
                    <a:pt x="2129" y="50"/>
                    <a:pt x="2115" y="64"/>
                    <a:pt x="2097" y="64"/>
                  </a:cubicBezTo>
                  <a:close/>
                  <a:moveTo>
                    <a:pt x="1905" y="64"/>
                  </a:moveTo>
                  <a:lnTo>
                    <a:pt x="1841" y="64"/>
                  </a:lnTo>
                  <a:cubicBezTo>
                    <a:pt x="1823" y="64"/>
                    <a:pt x="1809" y="50"/>
                    <a:pt x="1809" y="32"/>
                  </a:cubicBezTo>
                  <a:cubicBezTo>
                    <a:pt x="1809" y="14"/>
                    <a:pt x="1823" y="0"/>
                    <a:pt x="1841" y="0"/>
                  </a:cubicBezTo>
                  <a:lnTo>
                    <a:pt x="1905" y="0"/>
                  </a:lnTo>
                  <a:cubicBezTo>
                    <a:pt x="1923" y="0"/>
                    <a:pt x="1937" y="14"/>
                    <a:pt x="1937" y="32"/>
                  </a:cubicBezTo>
                  <a:cubicBezTo>
                    <a:pt x="1937" y="50"/>
                    <a:pt x="1923" y="64"/>
                    <a:pt x="1905" y="64"/>
                  </a:cubicBezTo>
                  <a:close/>
                  <a:moveTo>
                    <a:pt x="1713" y="64"/>
                  </a:moveTo>
                  <a:lnTo>
                    <a:pt x="1649" y="64"/>
                  </a:lnTo>
                  <a:cubicBezTo>
                    <a:pt x="1631" y="64"/>
                    <a:pt x="1617" y="50"/>
                    <a:pt x="1617" y="32"/>
                  </a:cubicBezTo>
                  <a:cubicBezTo>
                    <a:pt x="1617" y="14"/>
                    <a:pt x="1631" y="0"/>
                    <a:pt x="1649" y="0"/>
                  </a:cubicBezTo>
                  <a:lnTo>
                    <a:pt x="1713" y="0"/>
                  </a:lnTo>
                  <a:cubicBezTo>
                    <a:pt x="1731" y="0"/>
                    <a:pt x="1745" y="14"/>
                    <a:pt x="1745" y="32"/>
                  </a:cubicBezTo>
                  <a:cubicBezTo>
                    <a:pt x="1745" y="50"/>
                    <a:pt x="1731" y="64"/>
                    <a:pt x="1713" y="64"/>
                  </a:cubicBezTo>
                  <a:close/>
                  <a:moveTo>
                    <a:pt x="1521" y="64"/>
                  </a:moveTo>
                  <a:lnTo>
                    <a:pt x="1457" y="64"/>
                  </a:lnTo>
                  <a:cubicBezTo>
                    <a:pt x="1439" y="64"/>
                    <a:pt x="1425" y="50"/>
                    <a:pt x="1425" y="32"/>
                  </a:cubicBezTo>
                  <a:cubicBezTo>
                    <a:pt x="1425" y="14"/>
                    <a:pt x="1439" y="0"/>
                    <a:pt x="1457" y="0"/>
                  </a:cubicBezTo>
                  <a:lnTo>
                    <a:pt x="1521" y="0"/>
                  </a:lnTo>
                  <a:cubicBezTo>
                    <a:pt x="1539" y="0"/>
                    <a:pt x="1553" y="14"/>
                    <a:pt x="1553" y="32"/>
                  </a:cubicBezTo>
                  <a:cubicBezTo>
                    <a:pt x="1553" y="50"/>
                    <a:pt x="1539" y="64"/>
                    <a:pt x="1521" y="64"/>
                  </a:cubicBezTo>
                  <a:close/>
                  <a:moveTo>
                    <a:pt x="1329" y="64"/>
                  </a:moveTo>
                  <a:lnTo>
                    <a:pt x="1265" y="64"/>
                  </a:lnTo>
                  <a:cubicBezTo>
                    <a:pt x="1247" y="64"/>
                    <a:pt x="1233" y="50"/>
                    <a:pt x="1233" y="32"/>
                  </a:cubicBezTo>
                  <a:cubicBezTo>
                    <a:pt x="1233" y="14"/>
                    <a:pt x="1247" y="0"/>
                    <a:pt x="1265" y="0"/>
                  </a:cubicBezTo>
                  <a:lnTo>
                    <a:pt x="1329" y="0"/>
                  </a:lnTo>
                  <a:cubicBezTo>
                    <a:pt x="1347" y="0"/>
                    <a:pt x="1361" y="14"/>
                    <a:pt x="1361" y="32"/>
                  </a:cubicBezTo>
                  <a:cubicBezTo>
                    <a:pt x="1361" y="50"/>
                    <a:pt x="1347" y="64"/>
                    <a:pt x="1329" y="64"/>
                  </a:cubicBezTo>
                  <a:close/>
                  <a:moveTo>
                    <a:pt x="1137" y="64"/>
                  </a:moveTo>
                  <a:lnTo>
                    <a:pt x="1073" y="64"/>
                  </a:lnTo>
                  <a:cubicBezTo>
                    <a:pt x="1055" y="64"/>
                    <a:pt x="1041" y="50"/>
                    <a:pt x="1041" y="32"/>
                  </a:cubicBezTo>
                  <a:cubicBezTo>
                    <a:pt x="1041" y="14"/>
                    <a:pt x="1055" y="0"/>
                    <a:pt x="1073" y="0"/>
                  </a:cubicBezTo>
                  <a:lnTo>
                    <a:pt x="1137" y="0"/>
                  </a:lnTo>
                  <a:cubicBezTo>
                    <a:pt x="1155" y="0"/>
                    <a:pt x="1169" y="14"/>
                    <a:pt x="1169" y="32"/>
                  </a:cubicBezTo>
                  <a:cubicBezTo>
                    <a:pt x="1169" y="50"/>
                    <a:pt x="1155" y="64"/>
                    <a:pt x="1137" y="64"/>
                  </a:cubicBezTo>
                  <a:close/>
                  <a:moveTo>
                    <a:pt x="945" y="64"/>
                  </a:moveTo>
                  <a:lnTo>
                    <a:pt x="881" y="64"/>
                  </a:lnTo>
                  <a:cubicBezTo>
                    <a:pt x="863" y="64"/>
                    <a:pt x="849" y="50"/>
                    <a:pt x="849" y="32"/>
                  </a:cubicBezTo>
                  <a:cubicBezTo>
                    <a:pt x="849" y="14"/>
                    <a:pt x="863" y="0"/>
                    <a:pt x="881" y="0"/>
                  </a:cubicBezTo>
                  <a:lnTo>
                    <a:pt x="945" y="0"/>
                  </a:lnTo>
                  <a:cubicBezTo>
                    <a:pt x="963" y="0"/>
                    <a:pt x="977" y="14"/>
                    <a:pt x="977" y="32"/>
                  </a:cubicBezTo>
                  <a:cubicBezTo>
                    <a:pt x="977" y="50"/>
                    <a:pt x="963" y="64"/>
                    <a:pt x="945" y="64"/>
                  </a:cubicBezTo>
                  <a:close/>
                  <a:moveTo>
                    <a:pt x="753" y="64"/>
                  </a:moveTo>
                  <a:lnTo>
                    <a:pt x="689" y="64"/>
                  </a:lnTo>
                  <a:cubicBezTo>
                    <a:pt x="671" y="64"/>
                    <a:pt x="657" y="50"/>
                    <a:pt x="657" y="32"/>
                  </a:cubicBezTo>
                  <a:cubicBezTo>
                    <a:pt x="657" y="14"/>
                    <a:pt x="671" y="0"/>
                    <a:pt x="689" y="0"/>
                  </a:cubicBezTo>
                  <a:lnTo>
                    <a:pt x="753" y="0"/>
                  </a:lnTo>
                  <a:cubicBezTo>
                    <a:pt x="771" y="0"/>
                    <a:pt x="785" y="14"/>
                    <a:pt x="785" y="32"/>
                  </a:cubicBezTo>
                  <a:cubicBezTo>
                    <a:pt x="785" y="50"/>
                    <a:pt x="771" y="64"/>
                    <a:pt x="753" y="64"/>
                  </a:cubicBezTo>
                  <a:close/>
                  <a:moveTo>
                    <a:pt x="561" y="64"/>
                  </a:moveTo>
                  <a:lnTo>
                    <a:pt x="497" y="64"/>
                  </a:lnTo>
                  <a:cubicBezTo>
                    <a:pt x="479" y="64"/>
                    <a:pt x="465" y="50"/>
                    <a:pt x="465" y="32"/>
                  </a:cubicBezTo>
                  <a:cubicBezTo>
                    <a:pt x="465" y="14"/>
                    <a:pt x="479" y="0"/>
                    <a:pt x="497" y="0"/>
                  </a:cubicBezTo>
                  <a:lnTo>
                    <a:pt x="561" y="0"/>
                  </a:lnTo>
                  <a:cubicBezTo>
                    <a:pt x="579" y="0"/>
                    <a:pt x="593" y="14"/>
                    <a:pt x="593" y="32"/>
                  </a:cubicBezTo>
                  <a:cubicBezTo>
                    <a:pt x="593" y="50"/>
                    <a:pt x="579" y="64"/>
                    <a:pt x="561" y="64"/>
                  </a:cubicBezTo>
                  <a:close/>
                  <a:moveTo>
                    <a:pt x="369" y="64"/>
                  </a:moveTo>
                  <a:lnTo>
                    <a:pt x="305" y="64"/>
                  </a:lnTo>
                  <a:cubicBezTo>
                    <a:pt x="287" y="64"/>
                    <a:pt x="273" y="50"/>
                    <a:pt x="273" y="32"/>
                  </a:cubicBezTo>
                  <a:cubicBezTo>
                    <a:pt x="273" y="14"/>
                    <a:pt x="287" y="0"/>
                    <a:pt x="305" y="0"/>
                  </a:cubicBezTo>
                  <a:lnTo>
                    <a:pt x="369" y="0"/>
                  </a:lnTo>
                  <a:cubicBezTo>
                    <a:pt x="387" y="0"/>
                    <a:pt x="401" y="14"/>
                    <a:pt x="401" y="32"/>
                  </a:cubicBezTo>
                  <a:cubicBezTo>
                    <a:pt x="401" y="50"/>
                    <a:pt x="387" y="64"/>
                    <a:pt x="369" y="64"/>
                  </a:cubicBezTo>
                  <a:close/>
                  <a:moveTo>
                    <a:pt x="177" y="64"/>
                  </a:moveTo>
                  <a:lnTo>
                    <a:pt x="113" y="64"/>
                  </a:lnTo>
                  <a:cubicBezTo>
                    <a:pt x="95" y="64"/>
                    <a:pt x="81" y="50"/>
                    <a:pt x="81" y="32"/>
                  </a:cubicBezTo>
                  <a:cubicBezTo>
                    <a:pt x="81" y="14"/>
                    <a:pt x="95" y="0"/>
                    <a:pt x="113" y="0"/>
                  </a:cubicBezTo>
                  <a:lnTo>
                    <a:pt x="177" y="0"/>
                  </a:lnTo>
                  <a:cubicBezTo>
                    <a:pt x="195" y="0"/>
                    <a:pt x="209" y="14"/>
                    <a:pt x="209" y="32"/>
                  </a:cubicBezTo>
                  <a:cubicBezTo>
                    <a:pt x="209" y="50"/>
                    <a:pt x="195" y="64"/>
                    <a:pt x="177" y="64"/>
                  </a:cubicBezTo>
                  <a:close/>
                </a:path>
              </a:pathLst>
            </a:custGeom>
            <a:solidFill>
              <a:srgbClr val="595959"/>
            </a:solidFill>
            <a:ln w="0" cap="flat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3" name="Picture 108">
              <a:extLst>
                <a:ext uri="{FF2B5EF4-FFF2-40B4-BE49-F238E27FC236}">
                  <a16:creationId xmlns:a16="http://schemas.microsoft.com/office/drawing/2014/main" id="{50772345-6735-4BB9-A98D-FDB64D492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80009" y="2787941"/>
              <a:ext cx="1760305" cy="9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D9A5942-9AAF-47AA-A5FB-8AF654CA2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1151" y="2896977"/>
              <a:ext cx="419390" cy="1883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CC64914-04B0-4F55-9C20-C9A2077C084B}"/>
                </a:ext>
              </a:extLst>
            </p:cNvPr>
            <p:cNvCxnSpPr>
              <a:cxnSpLocks/>
              <a:endCxn id="137" idx="2"/>
            </p:cNvCxnSpPr>
            <p:nvPr/>
          </p:nvCxnSpPr>
          <p:spPr bwMode="auto">
            <a:xfrm flipV="1">
              <a:off x="4416381" y="3395127"/>
              <a:ext cx="458880" cy="2687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66" name="Picture 150" descr="Priority Mail Small Flat Rate Envelope | USPS.com">
              <a:extLst>
                <a:ext uri="{FF2B5EF4-FFF2-40B4-BE49-F238E27FC236}">
                  <a16:creationId xmlns:a16="http://schemas.microsoft.com/office/drawing/2014/main" id="{B9FEE0FB-5FBF-417D-A795-38646E79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61" y="2834197"/>
              <a:ext cx="1069738" cy="960166"/>
            </a:xfrm>
            <a:prstGeom prst="rect">
              <a:avLst/>
            </a:prstGeom>
            <a:noFill/>
            <a:scene3d>
              <a:camera prst="isometricOffAxis1Left"/>
              <a:lightRig rig="threePt" dir="t"/>
            </a:scene3d>
            <a:sp3d extrusionH="50800" contourW="12700">
              <a:contourClr>
                <a:schemeClr val="tx1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Arrow: Quad 166">
              <a:extLst>
                <a:ext uri="{FF2B5EF4-FFF2-40B4-BE49-F238E27FC236}">
                  <a16:creationId xmlns:a16="http://schemas.microsoft.com/office/drawing/2014/main" id="{BEE880DC-3D2E-46EB-8C11-DBBE237CF766}"/>
                </a:ext>
              </a:extLst>
            </p:cNvPr>
            <p:cNvSpPr/>
            <p:nvPr/>
          </p:nvSpPr>
          <p:spPr bwMode="auto">
            <a:xfrm>
              <a:off x="6532875" y="4074412"/>
              <a:ext cx="713159" cy="560096"/>
            </a:xfrm>
            <a:prstGeom prst="quadArrow">
              <a:avLst>
                <a:gd name="adj1" fmla="val 9677"/>
                <a:gd name="adj2" fmla="val 11426"/>
                <a:gd name="adj3" fmla="val 16671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Left"/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61220D77-5A2B-4A8F-8FC5-A83ABDB17F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954" y="4015907"/>
            <a:ext cx="2882152" cy="21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E5A7-514B-41DE-8E32-DEFBB042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Scanner Construction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D0C5DF-F7AE-45F4-B4AA-6D528E1C7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75" y="1594339"/>
            <a:ext cx="5047825" cy="404680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9FF642F-B829-4688-A5F4-33F495BC8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4339"/>
            <a:ext cx="4936137" cy="40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8EA2-C642-44DF-9385-B65452A4C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0089"/>
            <a:ext cx="9144000" cy="2387600"/>
          </a:xfrm>
        </p:spPr>
        <p:txBody>
          <a:bodyPr/>
          <a:lstStyle/>
          <a:p>
            <a:r>
              <a:rPr lang="en-US" dirty="0"/>
              <a:t>1-D Scanning 2-D Image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8130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8683232-E6B9-4F34-983D-29557E7C2B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0259"/>
                <a:ext cx="5181600" cy="47167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MIMO sensor is scanned along the </a:t>
                </a:r>
                <a:r>
                  <a:rPr lang="en-US" i="1" dirty="0"/>
                  <a:t>y</a:t>
                </a:r>
                <a:r>
                  <a:rPr lang="en-US" dirty="0"/>
                  <a:t>-axis.</a:t>
                </a:r>
              </a:p>
              <a:p>
                <a:r>
                  <a:rPr lang="en-US" dirty="0"/>
                  <a:t>The target is a 2-D target in the range (</a:t>
                </a:r>
                <a:r>
                  <a:rPr lang="en-US" i="1" dirty="0"/>
                  <a:t>z</a:t>
                </a:r>
                <a:r>
                  <a:rPr lang="en-US" dirty="0"/>
                  <a:t>) and cross-range (</a:t>
                </a:r>
                <a:r>
                  <a:rPr lang="en-US" i="1" dirty="0"/>
                  <a:t>y</a:t>
                </a:r>
                <a:r>
                  <a:rPr lang="en-US" dirty="0"/>
                  <a:t>) domains</a:t>
                </a:r>
              </a:p>
              <a:p>
                <a:r>
                  <a:rPr lang="en-US" dirty="0"/>
                  <a:t>The echo signal is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The SAR image can be reconstructed using the range migration algorithm (RMA) 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8683232-E6B9-4F34-983D-29557E7C2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0259"/>
                <a:ext cx="5181600" cy="4716704"/>
              </a:xfrm>
              <a:blipFill>
                <a:blip r:embed="rId2"/>
                <a:stretch>
                  <a:fillRect l="-2118" t="-2199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0E45E1-771A-40B9-960F-5C82B61A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78929"/>
            <a:ext cx="5181600" cy="446913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80F39-DA3A-4859-9C9A-71EEA855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578"/>
          </a:xfrm>
        </p:spPr>
        <p:txBody>
          <a:bodyPr anchor="ctr">
            <a:normAutofit/>
          </a:bodyPr>
          <a:lstStyle/>
          <a:p>
            <a:r>
              <a:rPr lang="en-US" dirty="0"/>
              <a:t>2-D Near-Field SAR Imaging</a:t>
            </a:r>
          </a:p>
        </p:txBody>
      </p:sp>
    </p:spTree>
    <p:extLst>
      <p:ext uri="{BB962C8B-B14F-4D97-AF65-F5344CB8AC3E}">
        <p14:creationId xmlns:p14="http://schemas.microsoft.com/office/powerpoint/2010/main" val="301337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98EED-EE83-44B8-9AF8-3641A8CF4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Randomly placed point targets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57A025-8D98-45AA-BEE5-766A054F9D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8108" y="1914525"/>
            <a:ext cx="4541146" cy="4109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E0C76-72B5-41D4-8E02-CAF13FE67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Distortion applied to points is spatially variant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B7EBB6-A041-4122-A0A3-7EA9A220B8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3221" y="1914525"/>
            <a:ext cx="4541146" cy="41092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6959FE-94EF-476F-8FCF-1252FFE7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SAR Scenario and Image Recovery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61B170AC-A3BC-41CD-8032-94DC368C2D4A}"/>
              </a:ext>
            </a:extLst>
          </p:cNvPr>
          <p:cNvSpPr txBox="1">
            <a:spLocks/>
          </p:cNvSpPr>
          <p:nvPr/>
        </p:nvSpPr>
        <p:spPr>
          <a:xfrm>
            <a:off x="838200" y="5820747"/>
            <a:ext cx="10515600" cy="90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Can we improve the resolution of the recovered image? (“Denoising”)</a:t>
            </a:r>
          </a:p>
        </p:txBody>
      </p:sp>
    </p:spTree>
    <p:extLst>
      <p:ext uri="{BB962C8B-B14F-4D97-AF65-F5344CB8AC3E}">
        <p14:creationId xmlns:p14="http://schemas.microsoft.com/office/powerpoint/2010/main" val="414270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14E9-A1C2-4143-9477-5B17FE4A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 with Image Enhancing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951E-1405-4415-8949-CD61077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053"/>
            <a:ext cx="10515600" cy="3200756"/>
          </a:xfrm>
        </p:spPr>
        <p:txBody>
          <a:bodyPr>
            <a:normAutofit/>
          </a:bodyPr>
          <a:lstStyle/>
          <a:p>
            <a:r>
              <a:rPr lang="en-US" dirty="0"/>
              <a:t>Improving SAR image resolution has significant effect on numerous applications: detection, classification, item counting, etc.</a:t>
            </a:r>
          </a:p>
          <a:p>
            <a:r>
              <a:rPr lang="en-US" b="1" dirty="0"/>
              <a:t>Goal: </a:t>
            </a:r>
            <a:r>
              <a:rPr lang="en-US" dirty="0"/>
              <a:t>reduce distortion from RMA imaging algorithm using a data-driven approach by training using synthetically generated data</a:t>
            </a:r>
          </a:p>
          <a:p>
            <a:r>
              <a:rPr lang="en-US" b="1" dirty="0"/>
              <a:t>Training:</a:t>
            </a:r>
          </a:p>
          <a:p>
            <a:pPr lvl="1"/>
            <a:r>
              <a:rPr lang="en-US" dirty="0"/>
              <a:t>Features: recovered images from RMA using simulated data</a:t>
            </a:r>
          </a:p>
          <a:p>
            <a:pPr lvl="1"/>
            <a:r>
              <a:rPr lang="en-US" dirty="0"/>
              <a:t>Labels: ideal image from simulated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822CD3-1AC7-40CD-B632-AD6A384D29EF}"/>
              </a:ext>
            </a:extLst>
          </p:cNvPr>
          <p:cNvSpPr/>
          <p:nvPr/>
        </p:nvSpPr>
        <p:spPr>
          <a:xfrm>
            <a:off x="838200" y="4891152"/>
            <a:ext cx="1733550" cy="9878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MIMO Echo Signal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D4A17-29BF-41B3-94DB-3EBD520D43D8}"/>
              </a:ext>
            </a:extLst>
          </p:cNvPr>
          <p:cNvSpPr/>
          <p:nvPr/>
        </p:nvSpPr>
        <p:spPr>
          <a:xfrm>
            <a:off x="2966357" y="4891152"/>
            <a:ext cx="1733550" cy="9878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RMA Reconstruction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30393-10D1-49A6-B043-67DBB31A6461}"/>
              </a:ext>
            </a:extLst>
          </p:cNvPr>
          <p:cNvSpPr/>
          <p:nvPr/>
        </p:nvSpPr>
        <p:spPr>
          <a:xfrm>
            <a:off x="5570766" y="4891152"/>
            <a:ext cx="2650669" cy="987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Image Enhancing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2739B-6DD9-4476-AB20-22286C48A7B2}"/>
              </a:ext>
            </a:extLst>
          </p:cNvPr>
          <p:cNvSpPr/>
          <p:nvPr/>
        </p:nvSpPr>
        <p:spPr>
          <a:xfrm>
            <a:off x="9334500" y="4891152"/>
            <a:ext cx="1733550" cy="9878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Better Image!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F20A34-6B9A-4B5D-947D-211D0F85421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71750" y="5385092"/>
            <a:ext cx="394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21C127-7757-4965-A7DE-51DCD8735A9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221435" y="5385091"/>
            <a:ext cx="11130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5B6125-396C-4512-83DE-5C3E848908A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99907" y="5385091"/>
            <a:ext cx="8708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20828"/>
      </p:ext>
    </p:extLst>
  </p:cSld>
  <p:clrMapOvr>
    <a:masterClrMapping/>
  </p:clrMapOvr>
</p:sld>
</file>

<file path=ppt/theme/theme1.xml><?xml version="1.0" encoding="utf-8"?>
<a:theme xmlns:a="http://schemas.openxmlformats.org/drawingml/2006/main" name="UTDJosiahResearchThemeTI">
  <a:themeElements>
    <a:clrScheme name="Custom 1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FF0000"/>
      </a:accent1>
      <a:accent2>
        <a:srgbClr val="000000"/>
      </a:accent2>
      <a:accent3>
        <a:srgbClr val="A5A5A5"/>
      </a:accent3>
      <a:accent4>
        <a:srgbClr val="FF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DJosiahResearchThemeTI" id="{8B25CD4E-BDE1-494C-A363-747A556FA205}" vid="{77CB5314-D4F7-4961-BABF-851CF9085B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947</Words>
  <Application>Microsoft Office PowerPoint</Application>
  <PresentationFormat>Widescreen</PresentationFormat>
  <Paragraphs>173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UTDJosiahResearchThemeTI</vt:lpstr>
      <vt:lpstr>Advanced Algorithms for THz Sensing and Recognition</vt:lpstr>
      <vt:lpstr>Outline</vt:lpstr>
      <vt:lpstr>New Scanner Construction</vt:lpstr>
      <vt:lpstr>New Scanner Construction</vt:lpstr>
      <vt:lpstr>New Scanner Construction</vt:lpstr>
      <vt:lpstr>1-D Scanning 2-D Image Reconstruction</vt:lpstr>
      <vt:lpstr>2-D Near-Field SAR Imaging</vt:lpstr>
      <vt:lpstr>Simulating the SAR Scenario and Image Recovery</vt:lpstr>
      <vt:lpstr>Super-Resolution with Image Enhancing Network</vt:lpstr>
      <vt:lpstr>Training Data – Synthetic Data</vt:lpstr>
      <vt:lpstr>Notes</vt:lpstr>
      <vt:lpstr>Network Training – Image-to-Image Regression</vt:lpstr>
      <vt:lpstr>Network Architecture</vt:lpstr>
      <vt:lpstr>Results – Random Points</vt:lpstr>
      <vt:lpstr>Results – Random Points</vt:lpstr>
      <vt:lpstr>Results – Many Targets</vt:lpstr>
      <vt:lpstr>Results – More Targets</vt:lpstr>
      <vt:lpstr>Structured Targets – PSF </vt:lpstr>
      <vt:lpstr>Structured Targets – Diamond </vt:lpstr>
      <vt:lpstr>Structured Targets – UTD </vt:lpstr>
      <vt:lpstr>2-D Scanning 3-D Image Reconstruction</vt:lpstr>
      <vt:lpstr>3-D Near-Field SAR Imaging</vt:lpstr>
      <vt:lpstr>Simulating the SAR Scenario and Image Recovery</vt:lpstr>
      <vt:lpstr>Training Data – Synthetic Data</vt:lpstr>
      <vt:lpstr>Results – Random Points</vt:lpstr>
      <vt:lpstr>Results – Random Points</vt:lpstr>
      <vt:lpstr>Structured Targets – PSF </vt:lpstr>
      <vt:lpstr>Structured Targets – PSF Comparison (dB)</vt:lpstr>
      <vt:lpstr>Structured Targets – Grid of Points</vt:lpstr>
      <vt:lpstr>Structured Targets – UTD </vt:lpstr>
      <vt:lpstr>Structured Targets – Triangle </vt:lpstr>
      <vt:lpstr>Structured Targets – Cutout </vt:lpstr>
      <vt:lpstr>Real-Data Results – Knife </vt:lpstr>
      <vt:lpstr>Real-Data Results – Knife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Algorithms for THz Sensing and Recognition</dc:title>
  <dc:creator>Josiah Smith</dc:creator>
  <cp:lastModifiedBy>Josiah Smith</cp:lastModifiedBy>
  <cp:revision>78</cp:revision>
  <dcterms:created xsi:type="dcterms:W3CDTF">2021-02-26T17:54:19Z</dcterms:created>
  <dcterms:modified xsi:type="dcterms:W3CDTF">2021-03-01T14:01:30Z</dcterms:modified>
</cp:coreProperties>
</file>